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4" r:id="rId4"/>
    <p:sldMasterId id="2147483712" r:id="rId5"/>
    <p:sldMasterId id="2147483725" r:id="rId6"/>
    <p:sldMasterId id="2147483730" r:id="rId7"/>
    <p:sldMasterId id="2147483753" r:id="rId8"/>
  </p:sldMasterIdLst>
  <p:notesMasterIdLst>
    <p:notesMasterId r:id="rId37"/>
  </p:notesMasterIdLst>
  <p:handoutMasterIdLst>
    <p:handoutMasterId r:id="rId38"/>
  </p:handoutMasterIdLst>
  <p:sldIdLst>
    <p:sldId id="256" r:id="rId9"/>
    <p:sldId id="257" r:id="rId10"/>
    <p:sldId id="322" r:id="rId11"/>
    <p:sldId id="367" r:id="rId12"/>
    <p:sldId id="368" r:id="rId13"/>
    <p:sldId id="342" r:id="rId14"/>
    <p:sldId id="366" r:id="rId15"/>
    <p:sldId id="352" r:id="rId16"/>
    <p:sldId id="365" r:id="rId17"/>
    <p:sldId id="355" r:id="rId18"/>
    <p:sldId id="369" r:id="rId19"/>
    <p:sldId id="370" r:id="rId20"/>
    <p:sldId id="371" r:id="rId21"/>
    <p:sldId id="348" r:id="rId22"/>
    <p:sldId id="372" r:id="rId23"/>
    <p:sldId id="373" r:id="rId24"/>
    <p:sldId id="374" r:id="rId25"/>
    <p:sldId id="375" r:id="rId26"/>
    <p:sldId id="346" r:id="rId27"/>
    <p:sldId id="378" r:id="rId28"/>
    <p:sldId id="318" r:id="rId29"/>
    <p:sldId id="376" r:id="rId30"/>
    <p:sldId id="361" r:id="rId31"/>
    <p:sldId id="377" r:id="rId32"/>
    <p:sldId id="362" r:id="rId33"/>
    <p:sldId id="266" r:id="rId34"/>
    <p:sldId id="267" r:id="rId35"/>
    <p:sldId id="268" r:id="rId36"/>
  </p:sldIdLst>
  <p:sldSz cx="9144000" cy="6858000" type="screen4x3"/>
  <p:notesSz cx="6858000" cy="9144000"/>
  <p:embeddedFontLst>
    <p:embeddedFont>
      <p:font typeface="Calibri" pitchFamily="34" charset="0"/>
      <p:regular r:id="rId39"/>
      <p:bold r:id="rId40"/>
      <p:italic r:id="rId41"/>
      <p:boldItalic r:id="rId42"/>
    </p:embeddedFont>
    <p:embeddedFont>
      <p:font typeface="Georgia" pitchFamily="18" charset="0"/>
      <p:regular r:id="rId43"/>
      <p:bold r:id="rId44"/>
      <p:italic r:id="rId45"/>
      <p:boldItalic r:id="rId46"/>
    </p:embeddedFont>
    <p:embeddedFont>
      <p:font typeface="Candara" pitchFamily="34" charset="0"/>
      <p:regular r:id="rId47"/>
      <p:bold r:id="rId48"/>
      <p:italic r:id="rId49"/>
      <p:boldItalic r:id="rId50"/>
    </p:embeddedFont>
    <p:embeddedFont>
      <p:font typeface="ＭＳ Ｐゴシック" pitchFamily="34" charset="-128"/>
      <p:regular r:id="rId51"/>
    </p:embeddedFont>
    <p:embeddedFont>
      <p:font typeface="Verdana" pitchFamily="34" charset="0"/>
      <p:regular r:id="rId52"/>
      <p:bold r:id="rId53"/>
      <p:italic r:id="rId54"/>
      <p:boldItalic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578">
          <p15:clr>
            <a:srgbClr val="A4A3A4"/>
          </p15:clr>
        </p15:guide>
        <p15:guide id="2" orient="horz" pos="761">
          <p15:clr>
            <a:srgbClr val="A4A3A4"/>
          </p15:clr>
        </p15:guide>
        <p15:guide id="3" pos="185">
          <p15:clr>
            <a:srgbClr val="A4A3A4"/>
          </p15:clr>
        </p15:guide>
      </p15:sldGuideLst>
    </p:ext>
    <p:ext uri="{2D200454-40CA-4A62-9FC3-DE9A4176ACB9}">
      <p15:notesGuideLst xmlns:p15="http://schemas.microsoft.com/office/powerpoint/2012/main" xmlns="">
        <p15:guide id="1" orient="horz" pos="2750">
          <p15:clr>
            <a:srgbClr val="A4A3A4"/>
          </p15:clr>
        </p15:guide>
        <p15:guide id="2" orient="horz" pos="445">
          <p15:clr>
            <a:srgbClr val="A4A3A4"/>
          </p15:clr>
        </p15:guide>
        <p15:guide id="3" pos="119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82285" autoAdjust="0"/>
  </p:normalViewPr>
  <p:slideViewPr>
    <p:cSldViewPr snapToGrid="0" showGuides="1">
      <p:cViewPr>
        <p:scale>
          <a:sx n="66" d="100"/>
          <a:sy n="66" d="100"/>
        </p:scale>
        <p:origin x="-1512" y="-72"/>
      </p:cViewPr>
      <p:guideLst>
        <p:guide orient="horz" pos="578"/>
        <p:guide orient="horz" pos="761"/>
        <p:guide pos="185"/>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3" d="100"/>
          <a:sy n="53" d="100"/>
        </p:scale>
        <p:origin x="2648" y="52"/>
      </p:cViewPr>
      <p:guideLst>
        <p:guide orient="horz" pos="2750"/>
        <p:guide orient="horz" pos="445"/>
        <p:guide pos="119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font" Target="fonts/font1.fntdata"/><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handoutMaster" Target="handoutMasters/handoutMaster1.xml"/><Relationship Id="rId46" Type="http://schemas.openxmlformats.org/officeDocument/2006/relationships/font" Target="fonts/font8.fntdata"/><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font" Target="fonts/font11.fntdata"/><Relationship Id="rId57"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font" Target="fonts/font6.fntdata"/><Relationship Id="rId52" Type="http://schemas.openxmlformats.org/officeDocument/2006/relationships/font" Target="fonts/font14.fntdata"/><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font" Target="fonts/font13.fntdata"/><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IN" dirty="0"/>
              <a:t>DBMS/SQL				                  Getting Started with Database</a:t>
            </a: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228672-4337-41E0-A109-2BF6C0A0EED5}" type="datetimeFigureOut">
              <a:rPr lang="en-US" smtClean="0"/>
              <a:pPr/>
              <a:t>6/14/2018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dirty="0"/>
              <a:t>Page XX-#</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381AB50-9623-476D-A480-EBA540222513}" type="slidenum">
              <a:rPr lang="en-US" smtClean="0"/>
              <a:pPr/>
              <a:t>‹#›</a:t>
            </a:fld>
            <a:endParaRPr lang="en-US" dirty="0"/>
          </a:p>
        </p:txBody>
      </p:sp>
    </p:spTree>
    <p:extLst>
      <p:ext uri="{BB962C8B-B14F-4D97-AF65-F5344CB8AC3E}">
        <p14:creationId xmlns:p14="http://schemas.microsoft.com/office/powerpoint/2010/main" val="2928135916"/>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903413" y="685800"/>
            <a:ext cx="4690337" cy="3429000"/>
          </a:xfrm>
          <a:prstGeom prst="rect">
            <a:avLst/>
          </a:prstGeom>
          <a:noFill/>
          <a:ln w="12700">
            <a:solidFill>
              <a:prstClr val="black"/>
            </a:solidFill>
          </a:ln>
        </p:spPr>
        <p:txBody>
          <a:bodyPr vert="horz" lIns="91440" tIns="45720" rIns="91440" bIns="45720" rtlCol="0" anchor="ctr"/>
          <a:lstStyle/>
          <a:p>
            <a:r>
              <a:rPr lang="en-US" dirty="0"/>
              <a:t>text</a:t>
            </a:r>
          </a:p>
        </p:txBody>
      </p:sp>
      <p:sp>
        <p:nvSpPr>
          <p:cNvPr id="5" name="Notes Placeholder 4"/>
          <p:cNvSpPr>
            <a:spLocks noGrp="1"/>
          </p:cNvSpPr>
          <p:nvPr>
            <p:ph type="body" sz="quarter" idx="3"/>
          </p:nvPr>
        </p:nvSpPr>
        <p:spPr>
          <a:xfrm>
            <a:off x="1903414" y="4365623"/>
            <a:ext cx="4691062" cy="42677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Line 8"/>
          <p:cNvSpPr>
            <a:spLocks noChangeShapeType="1"/>
          </p:cNvSpPr>
          <p:nvPr/>
        </p:nvSpPr>
        <p:spPr bwMode="auto">
          <a:xfrm>
            <a:off x="1608125" y="540325"/>
            <a:ext cx="0" cy="8001000"/>
          </a:xfrm>
          <a:prstGeom prst="line">
            <a:avLst/>
          </a:prstGeom>
          <a:noFill/>
          <a:ln w="9525">
            <a:solidFill>
              <a:schemeClr val="tx1"/>
            </a:solidFill>
            <a:round/>
            <a:headEnd/>
            <a:tailEnd/>
          </a:ln>
          <a:effectLst/>
        </p:spPr>
        <p:txBody>
          <a:bodyPr/>
          <a:lstStyle/>
          <a:p>
            <a:endParaRPr lang="en-US" dirty="0"/>
          </a:p>
        </p:txBody>
      </p:sp>
      <p:sp>
        <p:nvSpPr>
          <p:cNvPr id="11" name="Rectangle 14"/>
          <p:cNvSpPr>
            <a:spLocks noChangeArrowheads="1"/>
          </p:cNvSpPr>
          <p:nvPr/>
        </p:nvSpPr>
        <p:spPr bwMode="auto">
          <a:xfrm>
            <a:off x="261257" y="152401"/>
            <a:ext cx="6480856" cy="203860"/>
          </a:xfrm>
          <a:prstGeom prst="rect">
            <a:avLst/>
          </a:prstGeom>
          <a:noFill/>
          <a:ln w="9525">
            <a:noFill/>
            <a:miter lim="800000"/>
            <a:headEnd/>
            <a:tailEnd/>
          </a:ln>
          <a:effectLst/>
        </p:spPr>
        <p:txBody>
          <a:bodyPr lIns="92446" tIns="46223" rIns="92446" bIns="46223" anchor="ctr" anchorCtr="0"/>
          <a:lstStyle/>
          <a:p>
            <a:r>
              <a:rPr lang="en-US" sz="900" dirty="0">
                <a:solidFill>
                  <a:schemeClr val="tx1"/>
                </a:solidFill>
                <a:latin typeface="Arial" pitchFamily="34" charset="0"/>
                <a:cs typeface="Arial" pitchFamily="34" charset="0"/>
              </a:rPr>
              <a:t>Cloud Basics and AWS basics of Different Services</a:t>
            </a:r>
            <a:r>
              <a:rPr lang="en-US" sz="900" b="0" dirty="0">
                <a:latin typeface="Arial" panose="020B0604020202020204" pitchFamily="34" charset="0"/>
                <a:ea typeface="ＭＳ Ｐゴシック" pitchFamily="34" charset="-128"/>
                <a:cs typeface="Arial" panose="020B0604020202020204" pitchFamily="34" charset="0"/>
              </a:rPr>
              <a:t>                                                   AWS</a:t>
            </a:r>
            <a:r>
              <a:rPr lang="en-US" sz="900" b="0" baseline="0" dirty="0">
                <a:latin typeface="Arial" panose="020B0604020202020204" pitchFamily="34" charset="0"/>
                <a:ea typeface="ＭＳ Ｐゴシック" pitchFamily="34" charset="-128"/>
                <a:cs typeface="Arial" panose="020B0604020202020204" pitchFamily="34" charset="0"/>
              </a:rPr>
              <a:t> Deployment management service</a:t>
            </a:r>
            <a:endParaRPr lang="en-US" sz="900" b="0" dirty="0">
              <a:latin typeface="Arial" panose="020B0604020202020204" pitchFamily="34" charset="0"/>
              <a:ea typeface="ＭＳ Ｐゴシック" pitchFamily="34" charset="-128"/>
              <a:cs typeface="Arial" panose="020B0604020202020204" pitchFamily="34" charset="0"/>
            </a:endParaRPr>
          </a:p>
        </p:txBody>
      </p:sp>
      <p:sp>
        <p:nvSpPr>
          <p:cNvPr id="7" name="Rectangle 14"/>
          <p:cNvSpPr>
            <a:spLocks noChangeArrowheads="1"/>
          </p:cNvSpPr>
          <p:nvPr/>
        </p:nvSpPr>
        <p:spPr bwMode="auto">
          <a:xfrm>
            <a:off x="3962793" y="8641978"/>
            <a:ext cx="2762530" cy="288266"/>
          </a:xfrm>
          <a:prstGeom prst="rect">
            <a:avLst/>
          </a:prstGeom>
          <a:noFill/>
          <a:ln w="9525">
            <a:noFill/>
            <a:miter lim="800000"/>
            <a:headEnd/>
            <a:tailEnd/>
          </a:ln>
          <a:effectLst/>
        </p:spPr>
        <p:txBody>
          <a:bodyPr lIns="92446" tIns="46223" rIns="92446" bIns="46223" anchor="ctr" anchorCtr="0"/>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	</a:t>
            </a:r>
            <a:r>
              <a:rPr lang="en-US" sz="1000" baseline="0"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Page 01-</a:t>
            </a:r>
            <a:fld id="{BD9FB300-F9DC-4669-88F4-967ABA23CC04}" type="slidenum">
              <a:rPr lang="en-US" sz="1000" smtClean="0">
                <a:latin typeface="Arial" panose="020B0604020202020204" pitchFamily="34" charset="0"/>
                <a:cs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r>
              <a:rPr lang="en-US" sz="1000" dirty="0">
                <a:latin typeface="Arial" panose="020B0604020202020204" pitchFamily="34" charset="0"/>
                <a:cs typeface="Arial" panose="020B0604020202020204" pitchFamily="34" charset="0"/>
              </a:rPr>
              <a:t> </a:t>
            </a:r>
          </a:p>
        </p:txBody>
      </p:sp>
      <p:sp>
        <p:nvSpPr>
          <p:cNvPr id="8" name="Text Box 9"/>
          <p:cNvSpPr txBox="1">
            <a:spLocks noChangeArrowheads="1"/>
          </p:cNvSpPr>
          <p:nvPr/>
        </p:nvSpPr>
        <p:spPr bwMode="auto">
          <a:xfrm>
            <a:off x="-1975" y="705306"/>
            <a:ext cx="1600200" cy="274638"/>
          </a:xfrm>
          <a:prstGeom prst="rect">
            <a:avLst/>
          </a:prstGeom>
          <a:noFill/>
          <a:ln w="9525">
            <a:noFill/>
            <a:miter lim="800000"/>
            <a:headEnd/>
            <a:tailEnd/>
          </a:ln>
          <a:effectLst/>
        </p:spPr>
        <p:txBody>
          <a:bodyPr>
            <a:spAutoFit/>
          </a:bodyPr>
          <a:lstStyle/>
          <a:p>
            <a:pPr>
              <a:spcBef>
                <a:spcPct val="50000"/>
              </a:spcBef>
            </a:pPr>
            <a:r>
              <a:rPr lang="en-US" sz="1200" b="1" dirty="0">
                <a:latin typeface="Arial" pitchFamily="34" charset="0"/>
                <a:cs typeface="Arial" pitchFamily="34" charset="0"/>
              </a:rPr>
              <a:t>Instructor Notes:</a:t>
            </a:r>
          </a:p>
        </p:txBody>
      </p:sp>
    </p:spTree>
    <p:extLst>
      <p:ext uri="{BB962C8B-B14F-4D97-AF65-F5344CB8AC3E}">
        <p14:creationId xmlns:p14="http://schemas.microsoft.com/office/powerpoint/2010/main" val="3710564327"/>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000" kern="1200">
        <a:solidFill>
          <a:schemeClr val="tx1"/>
        </a:solidFill>
        <a:latin typeface="Arial" panose="020B0604020202020204" pitchFamily="34" charset="0"/>
        <a:ea typeface="+mn-ea"/>
        <a:cs typeface="Arial" pitchFamily="34" charset="0"/>
      </a:defRPr>
    </a:lvl1pPr>
    <a:lvl2pPr marL="457200" algn="l" defTabSz="914400" rtl="0" eaLnBrk="1" latinLnBrk="0" hangingPunct="1">
      <a:defRPr sz="1000" kern="1200">
        <a:solidFill>
          <a:schemeClr val="tx1"/>
        </a:solidFill>
        <a:latin typeface="Arial" panose="020B0604020202020204" pitchFamily="34" charset="0"/>
        <a:ea typeface="+mn-ea"/>
        <a:cs typeface="Arial" pitchFamily="34" charset="0"/>
      </a:defRPr>
    </a:lvl2pPr>
    <a:lvl3pPr marL="914400" algn="l" defTabSz="914400" rtl="0" eaLnBrk="1" latinLnBrk="0" hangingPunct="1">
      <a:defRPr sz="1000" kern="1200">
        <a:solidFill>
          <a:schemeClr val="tx1"/>
        </a:solidFill>
        <a:latin typeface="Arial" panose="020B0604020202020204" pitchFamily="34" charset="0"/>
        <a:ea typeface="+mn-ea"/>
        <a:cs typeface="Arial" pitchFamily="34" charset="0"/>
      </a:defRPr>
    </a:lvl3pPr>
    <a:lvl4pPr marL="1371600" algn="l" defTabSz="914400" rtl="0" eaLnBrk="1" latinLnBrk="0" hangingPunct="1">
      <a:defRPr sz="1000" kern="1200">
        <a:solidFill>
          <a:schemeClr val="tx1"/>
        </a:solidFill>
        <a:latin typeface="Arial" panose="020B0604020202020204" pitchFamily="34" charset="0"/>
        <a:ea typeface="+mn-ea"/>
        <a:cs typeface="Arial" pitchFamily="34" charset="0"/>
      </a:defRPr>
    </a:lvl4pPr>
    <a:lvl5pPr marL="1828800" algn="l" defTabSz="914400" rtl="0" eaLnBrk="1" latinLnBrk="0" hangingPunct="1">
      <a:defRPr sz="1000" kern="1200">
        <a:solidFill>
          <a:schemeClr val="tx1"/>
        </a:solidFill>
        <a:latin typeface="Arial" panose="020B0604020202020204"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aws.amazon.com/iam/"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ws.amazon.com/devops/"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ws.amazon.com/devop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62138" y="685800"/>
            <a:ext cx="4905375" cy="3679825"/>
          </a:xfrm>
        </p:spPr>
      </p:sp>
      <p:sp>
        <p:nvSpPr>
          <p:cNvPr id="3" name="Notes Placeholder 2"/>
          <p:cNvSpPr>
            <a:spLocks noGrp="1"/>
          </p:cNvSpPr>
          <p:nvPr>
            <p:ph type="body" idx="1"/>
          </p:nvPr>
        </p:nvSpPr>
        <p:spPr>
          <a:xfrm>
            <a:off x="1903413" y="4572709"/>
            <a:ext cx="4780815" cy="4114800"/>
          </a:xfrm>
        </p:spPr>
        <p:txBody>
          <a:bodyPr>
            <a:normAutofit/>
          </a:bodyPr>
          <a:lstStyle/>
          <a:p>
            <a:endParaRPr lang="en-US" dirty="0"/>
          </a:p>
        </p:txBody>
      </p:sp>
      <p:sp>
        <p:nvSpPr>
          <p:cNvPr id="4"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a:latin typeface="Arial" pitchFamily="34" charset="0"/>
                <a:cs typeface="Arial" pitchFamily="34" charset="0"/>
              </a:rPr>
              <a:t>Add instructor notes here. </a:t>
            </a:r>
          </a:p>
        </p:txBody>
      </p:sp>
    </p:spTree>
    <p:extLst>
      <p:ext uri="{BB962C8B-B14F-4D97-AF65-F5344CB8AC3E}">
        <p14:creationId xmlns:p14="http://schemas.microsoft.com/office/powerpoint/2010/main" val="1378125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complex application on AWS can have many resources</a:t>
            </a:r>
            <a:r>
              <a:rPr lang="en-US" baseline="0" dirty="0"/>
              <a:t> . Managing all those resources is really a big challenge.</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When we manage the infrastructure , we basically use ranbox , script to create</a:t>
            </a:r>
            <a:r>
              <a:rPr lang="en-US" baseline="0" dirty="0"/>
              <a:t> and manage everything. Here the version control and keeping changes track will be really challenging. It will be more harder when we need to replicate the entire production stack multiple time for development and testing purposes but provisioning the infrastructure task directly from a collection of scripts is simple. It will be really great , if we can create and manage the infrastructure and application  task in a control and predictable way. This what the use of AWS cloud formation.</a:t>
            </a:r>
            <a:endParaRPr lang="en-US" dirty="0"/>
          </a:p>
        </p:txBody>
      </p:sp>
    </p:spTree>
    <p:extLst>
      <p:ext uri="{BB962C8B-B14F-4D97-AF65-F5344CB8AC3E}">
        <p14:creationId xmlns:p14="http://schemas.microsoft.com/office/powerpoint/2010/main" val="3320525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000" b="0" i="0" kern="1200" dirty="0">
                <a:solidFill>
                  <a:schemeClr val="tx1"/>
                </a:solidFill>
                <a:effectLst/>
                <a:latin typeface="Arial" panose="020B0604020202020204" pitchFamily="34" charset="0"/>
                <a:ea typeface="+mn-ea"/>
                <a:cs typeface="Arial" pitchFamily="34" charset="0"/>
              </a:rPr>
              <a:t>Suppose we have a template that describes an EC2 instance with a </a:t>
            </a:r>
            <a:r>
              <a:rPr lang="en-US" dirty="0"/>
              <a:t>t1.micro</a:t>
            </a:r>
            <a:r>
              <a:rPr lang="en-US" sz="1000" b="0" i="0" kern="1200" dirty="0">
                <a:solidFill>
                  <a:schemeClr val="tx1"/>
                </a:solidFill>
                <a:effectLst/>
                <a:latin typeface="Arial" panose="020B0604020202020204" pitchFamily="34" charset="0"/>
                <a:ea typeface="+mn-ea"/>
                <a:cs typeface="Arial" pitchFamily="34" charset="0"/>
              </a:rPr>
              <a:t> instance type. </a:t>
            </a:r>
          </a:p>
          <a:p>
            <a:pPr marL="171450" indent="-171450">
              <a:buFont typeface="Arial" panose="020B0604020202020204" pitchFamily="34" charset="0"/>
              <a:buChar char="•"/>
            </a:pPr>
            <a:r>
              <a:rPr lang="en-US" sz="1000" b="0" i="0" kern="1200" dirty="0">
                <a:solidFill>
                  <a:schemeClr val="tx1"/>
                </a:solidFill>
                <a:effectLst/>
                <a:latin typeface="Arial" panose="020B0604020202020204" pitchFamily="34" charset="0"/>
                <a:ea typeface="+mn-ea"/>
                <a:cs typeface="Arial" pitchFamily="34" charset="0"/>
              </a:rPr>
              <a:t>When we use that template to create a stack, AWS CloudFormation calls the Amazon EC2 create instance API and specifies the instance type as </a:t>
            </a:r>
            <a:r>
              <a:rPr lang="en-US" dirty="0"/>
              <a:t>t1.micro.</a:t>
            </a:r>
          </a:p>
        </p:txBody>
      </p:sp>
    </p:spTree>
    <p:extLst>
      <p:ext uri="{BB962C8B-B14F-4D97-AF65-F5344CB8AC3E}">
        <p14:creationId xmlns:p14="http://schemas.microsoft.com/office/powerpoint/2010/main" val="1536154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2625431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000" b="0" i="0" kern="1200" dirty="0">
                <a:solidFill>
                  <a:schemeClr val="tx1"/>
                </a:solidFill>
                <a:effectLst/>
                <a:latin typeface="Arial" panose="020B0604020202020204" pitchFamily="34" charset="0"/>
                <a:ea typeface="+mn-ea"/>
                <a:cs typeface="Arial" pitchFamily="34" charset="0"/>
              </a:rPr>
              <a:t>After all the resources have been deleted, AWS CloudFormation signals that your stack has been successfully deleted. </a:t>
            </a:r>
          </a:p>
          <a:p>
            <a:pPr marL="171450" indent="-171450">
              <a:buFont typeface="Arial" panose="020B0604020202020204" pitchFamily="34" charset="0"/>
              <a:buChar char="•"/>
            </a:pPr>
            <a:r>
              <a:rPr lang="en-US" sz="1000" b="0" i="0" kern="1200" dirty="0">
                <a:solidFill>
                  <a:schemeClr val="tx1"/>
                </a:solidFill>
                <a:effectLst/>
                <a:latin typeface="Arial" panose="020B0604020202020204" pitchFamily="34" charset="0"/>
                <a:ea typeface="+mn-ea"/>
                <a:cs typeface="Arial" pitchFamily="34" charset="0"/>
              </a:rPr>
              <a:t>If AWS CloudFormation cannot delete a resource, the stack will not be deleted. </a:t>
            </a:r>
            <a:endParaRPr lang="en-US" dirty="0"/>
          </a:p>
        </p:txBody>
      </p:sp>
    </p:spTree>
    <p:extLst>
      <p:ext uri="{BB962C8B-B14F-4D97-AF65-F5344CB8AC3E}">
        <p14:creationId xmlns:p14="http://schemas.microsoft.com/office/powerpoint/2010/main" val="2867725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r>
              <a:rPr lang="en-US" altLang="en-US" b="1" dirty="0"/>
              <a:t>Amazon Cloudwatch</a:t>
            </a:r>
            <a:r>
              <a:rPr lang="en-US" dirty="0"/>
              <a:t> </a:t>
            </a:r>
            <a:r>
              <a:rPr lang="en-US" sz="1000" dirty="0"/>
              <a:t> is a monitoring service for AWS cloud resources and the applications you run on AWS.</a:t>
            </a:r>
          </a:p>
          <a:p>
            <a:endParaRPr lang="en-US" sz="1050" dirty="0"/>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27029938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000" dirty="0"/>
              <a:t>It provides a reliable, scalable, and flexible monitoring solution that you can start using within minutes. </a:t>
            </a:r>
          </a:p>
          <a:p>
            <a:pPr marL="171450" indent="-171450">
              <a:buFont typeface="Arial" panose="020B0604020202020204" pitchFamily="34" charset="0"/>
              <a:buChar char="•"/>
            </a:pPr>
            <a:r>
              <a:rPr lang="en-US" sz="1000" dirty="0"/>
              <a:t>No need to set up, manage, or scale your own monitoring systems and infrastructure </a:t>
            </a:r>
            <a:endParaRPr lang="en-US" dirty="0"/>
          </a:p>
        </p:txBody>
      </p:sp>
    </p:spTree>
    <p:extLst>
      <p:ext uri="{BB962C8B-B14F-4D97-AF65-F5344CB8AC3E}">
        <p14:creationId xmlns:p14="http://schemas.microsoft.com/office/powerpoint/2010/main" val="13256347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13113075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r>
              <a:rPr lang="en-US" sz="2000" dirty="0"/>
              <a:t>Set Alarms</a:t>
            </a:r>
          </a:p>
          <a:p>
            <a:pPr lvl="1"/>
            <a:r>
              <a:rPr lang="en-US" sz="1600" dirty="0"/>
              <a:t>It helps to Set alarms on any of your metrics to send you notifications or take other automated actions. </a:t>
            </a:r>
          </a:p>
          <a:p>
            <a:pPr lvl="1"/>
            <a:r>
              <a:rPr lang="en-US" sz="1600" dirty="0"/>
              <a:t>Exp :  If You</a:t>
            </a:r>
            <a:r>
              <a:rPr lang="en-US" sz="1600" baseline="0" dirty="0"/>
              <a:t> set the Alarms on EC2 instance and when the Specific Amazon EC2 metric crosses the alarm threshold , we can use Auto scaling to add dynamically any other EC2 instance or send the user a notification.</a:t>
            </a:r>
            <a:endParaRPr lang="en-US" sz="1600" dirty="0"/>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32955278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r>
              <a:rPr lang="en-US" sz="2000" dirty="0"/>
              <a:t>Set Alarms</a:t>
            </a:r>
          </a:p>
          <a:p>
            <a:pPr lvl="1"/>
            <a:r>
              <a:rPr lang="en-US" sz="1600" dirty="0"/>
              <a:t>It helps to Set alarms on any of your metrics to send you notifications or take other automated actions. </a:t>
            </a:r>
          </a:p>
          <a:p>
            <a:pPr lvl="1"/>
            <a:r>
              <a:rPr lang="en-US" sz="1600" dirty="0"/>
              <a:t>Exp :  If You</a:t>
            </a:r>
            <a:r>
              <a:rPr lang="en-US" sz="1600" baseline="0" dirty="0"/>
              <a:t> set the Alarms on EC2 instance and when the Specific Amazon EC2 metric crosses the alarm threshold , we can use Autoscalling to add dynamically any other EC2 instance or send the user a notification.</a:t>
            </a:r>
            <a:endParaRPr lang="en-US" sz="1600" dirty="0"/>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35601049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7" name="Rectangle 3"/>
          <p:cNvSpPr>
            <a:spLocks noGrp="1" noChangeArrowheads="1"/>
          </p:cNvSpPr>
          <p:nvPr>
            <p:ph type="body" idx="1"/>
          </p:nvPr>
        </p:nvSpPr>
        <p:spPr/>
        <p:txBody>
          <a:bodyPr/>
          <a:lstStyle/>
          <a:p>
            <a:r>
              <a:rPr lang="en-US" dirty="0"/>
              <a:t>Step 1 :  Go To EC2 instance and click on Monitoring tab</a:t>
            </a:r>
          </a:p>
          <a:p>
            <a:endParaRPr lang="en-US" dirty="0"/>
          </a:p>
          <a:p>
            <a:r>
              <a:rPr lang="en-US" dirty="0"/>
              <a:t>Step</a:t>
            </a:r>
            <a:r>
              <a:rPr lang="en-US" baseline="0" dirty="0"/>
              <a:t> 2:  Enable the detail monitoring</a:t>
            </a:r>
          </a:p>
          <a:p>
            <a:endParaRPr lang="en-US" baseline="0" dirty="0"/>
          </a:p>
          <a:p>
            <a:r>
              <a:rPr lang="en-US" baseline="0" dirty="0"/>
              <a:t>Step 3 : Click on Simple Notification Service link</a:t>
            </a:r>
          </a:p>
          <a:p>
            <a:endParaRPr lang="en-US" baseline="0" dirty="0"/>
          </a:p>
          <a:p>
            <a:r>
              <a:rPr lang="en-US" baseline="0" dirty="0"/>
              <a:t>Step 4: In SNS Dashboard , click on Create Topic</a:t>
            </a:r>
          </a:p>
          <a:p>
            <a:endParaRPr lang="en-US" baseline="0" dirty="0"/>
          </a:p>
          <a:p>
            <a:r>
              <a:rPr lang="en-US" baseline="0" dirty="0"/>
              <a:t>Step 5 : After that Click on “Create Subscription”</a:t>
            </a:r>
          </a:p>
          <a:p>
            <a:endParaRPr lang="en-US" baseline="0" dirty="0"/>
          </a:p>
          <a:p>
            <a:r>
              <a:rPr lang="en-US" baseline="0" dirty="0"/>
              <a:t>Step 6:  Now choose the Email in Protocol section and provide your email id</a:t>
            </a:r>
          </a:p>
          <a:p>
            <a:endParaRPr lang="en-US" baseline="0" dirty="0"/>
          </a:p>
          <a:p>
            <a:r>
              <a:rPr lang="en-US" baseline="0" dirty="0"/>
              <a:t>Step 7:  Now check your mail and subscribe it</a:t>
            </a:r>
          </a:p>
          <a:p>
            <a:endParaRPr lang="en-US" baseline="0" dirty="0"/>
          </a:p>
          <a:p>
            <a:r>
              <a:rPr lang="en-US" baseline="0" dirty="0"/>
              <a:t>Step 8 : Now come to your EC2 instance</a:t>
            </a:r>
          </a:p>
          <a:p>
            <a:endParaRPr lang="en-US" baseline="0" dirty="0"/>
          </a:p>
          <a:p>
            <a:r>
              <a:rPr lang="en-US" baseline="0" dirty="0"/>
              <a:t>Step 8 : Go To Cloudwatch Dashboard and click on Alarm</a:t>
            </a:r>
          </a:p>
          <a:p>
            <a:endParaRPr lang="en-US" baseline="0" dirty="0"/>
          </a:p>
          <a:p>
            <a:r>
              <a:rPr lang="en-US" baseline="0" dirty="0"/>
              <a:t>Step 9 : Click on Create Alarm and choose preinstance metrics</a:t>
            </a:r>
          </a:p>
          <a:p>
            <a:endParaRPr lang="en-US" baseline="0" dirty="0"/>
          </a:p>
          <a:p>
            <a:r>
              <a:rPr lang="en-US" baseline="0" dirty="0"/>
              <a:t>Step 10 :  Provide details and create the Alarm.</a:t>
            </a:r>
          </a:p>
          <a:p>
            <a:r>
              <a:rPr lang="en-US" baseline="0" dirty="0"/>
              <a:t>Step 11 :  Now go to Cloudwatch section and see your alarm</a:t>
            </a:r>
          </a:p>
          <a:p>
            <a:endParaRPr lang="en-US" baseline="0" dirty="0"/>
          </a:p>
          <a:p>
            <a:r>
              <a:rPr lang="en-US" baseline="0" dirty="0"/>
              <a:t>Now transfer some files to your EC2 instance by using WinSCP S/W and  wait for few minutes and see the notification in your mail.</a:t>
            </a:r>
          </a:p>
          <a:p>
            <a:endParaRPr lang="en-US" dirty="0"/>
          </a:p>
        </p:txBody>
      </p:sp>
      <p:sp>
        <p:nvSpPr>
          <p:cNvPr id="3" name="Slide Image Placeholder 2"/>
          <p:cNvSpPr>
            <a:spLocks noGrp="1" noRot="1" noChangeAspect="1"/>
          </p:cNvSpPr>
          <p:nvPr>
            <p:ph type="sldImg"/>
          </p:nvPr>
        </p:nvSpPr>
        <p:spPr>
          <a:xfrm>
            <a:off x="1849438" y="720725"/>
            <a:ext cx="4800600" cy="3600450"/>
          </a:xfrm>
        </p:spPr>
      </p:sp>
    </p:spTree>
    <p:extLst>
      <p:ext uri="{BB962C8B-B14F-4D97-AF65-F5344CB8AC3E}">
        <p14:creationId xmlns:p14="http://schemas.microsoft.com/office/powerpoint/2010/main" val="2467883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Rot="1" noChangeAspect="1" noChangeArrowheads="1" noTextEdit="1"/>
          </p:cNvSpPr>
          <p:nvPr>
            <p:ph type="sldImg"/>
          </p:nvPr>
        </p:nvSpPr>
        <p:spPr>
          <a:xfrm>
            <a:off x="1881188" y="706438"/>
            <a:ext cx="4848225" cy="3636962"/>
          </a:xfrm>
          <a:ln/>
        </p:spPr>
      </p:sp>
      <p:sp>
        <p:nvSpPr>
          <p:cNvPr id="19461" name="Rectangle 4"/>
          <p:cNvSpPr>
            <a:spLocks noGrp="1" noChangeArrowheads="1"/>
          </p:cNvSpPr>
          <p:nvPr>
            <p:ph type="body" idx="1"/>
          </p:nvPr>
        </p:nvSpPr>
        <p:spPr>
          <a:xfrm>
            <a:off x="1974850" y="4572001"/>
            <a:ext cx="4654862" cy="3886513"/>
          </a:xfrm>
          <a:noFill/>
          <a:ln/>
        </p:spPr>
        <p:txBody>
          <a:bodyPr/>
          <a:lstStyle/>
          <a:p>
            <a:pPr lvl="1"/>
            <a:r>
              <a:rPr lang="en-US" dirty="0"/>
              <a:t>Amazon Elastic Beanstalk</a:t>
            </a:r>
          </a:p>
          <a:p>
            <a:pPr lvl="1"/>
            <a:r>
              <a:rPr lang="en-US" dirty="0"/>
              <a:t>AWS CloudFormation</a:t>
            </a:r>
          </a:p>
          <a:p>
            <a:pPr lvl="1"/>
            <a:r>
              <a:rPr lang="en-US" dirty="0"/>
              <a:t>Amazon Cloudwatch</a:t>
            </a:r>
          </a:p>
          <a:p>
            <a:pPr lvl="1"/>
            <a:r>
              <a:rPr lang="en-US" dirty="0"/>
              <a:t>Codebuild</a:t>
            </a:r>
          </a:p>
          <a:p>
            <a:pPr lvl="1"/>
            <a:r>
              <a:rPr lang="en-US" sz="1050" dirty="0"/>
              <a:t>CodeDeploy</a:t>
            </a:r>
            <a:endParaRPr lang="en-US" dirty="0"/>
          </a:p>
        </p:txBody>
      </p:sp>
      <p:sp>
        <p:nvSpPr>
          <p:cNvPr id="4" name="Text Box 5"/>
          <p:cNvSpPr txBox="1">
            <a:spLocks noChangeArrowheads="1"/>
          </p:cNvSpPr>
          <p:nvPr/>
        </p:nvSpPr>
        <p:spPr bwMode="auto">
          <a:xfrm>
            <a:off x="142875" y="1249181"/>
            <a:ext cx="1431925"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This lesson is to give an Introduction on Java Server Pages</a:t>
            </a:r>
          </a:p>
        </p:txBody>
      </p:sp>
    </p:spTree>
    <p:extLst>
      <p:ext uri="{BB962C8B-B14F-4D97-AF65-F5344CB8AC3E}">
        <p14:creationId xmlns:p14="http://schemas.microsoft.com/office/powerpoint/2010/main" val="2589317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7" name="Rectangle 3"/>
          <p:cNvSpPr>
            <a:spLocks noGrp="1" noChangeArrowheads="1"/>
          </p:cNvSpPr>
          <p:nvPr>
            <p:ph type="body" idx="1"/>
          </p:nvPr>
        </p:nvSpPr>
        <p:spPr/>
        <p:txBody>
          <a:bodyPr>
            <a:normAutofit lnSpcReduction="10000"/>
          </a:bodyPr>
          <a:lstStyle/>
          <a:p>
            <a:r>
              <a:rPr lang="en-US" dirty="0"/>
              <a:t>Step 1 :  Go To EC2 instance and click on Monitoring tab</a:t>
            </a:r>
          </a:p>
          <a:p>
            <a:endParaRPr lang="en-US" dirty="0"/>
          </a:p>
          <a:p>
            <a:r>
              <a:rPr lang="en-US" dirty="0"/>
              <a:t>Step</a:t>
            </a:r>
            <a:r>
              <a:rPr lang="en-US" baseline="0" dirty="0"/>
              <a:t> 2:  Enable the detail monitoring</a:t>
            </a:r>
          </a:p>
          <a:p>
            <a:endParaRPr lang="en-US" baseline="0" dirty="0"/>
          </a:p>
          <a:p>
            <a:r>
              <a:rPr lang="en-US" baseline="0" dirty="0"/>
              <a:t>Step 3 : Click on Simple Notification Service link</a:t>
            </a:r>
          </a:p>
          <a:p>
            <a:endParaRPr lang="en-US" baseline="0" dirty="0"/>
          </a:p>
          <a:p>
            <a:r>
              <a:rPr lang="en-US" baseline="0" dirty="0"/>
              <a:t>Step 4: In SNS Dashboard , click on Create Topic</a:t>
            </a:r>
          </a:p>
          <a:p>
            <a:endParaRPr lang="en-US" baseline="0" dirty="0"/>
          </a:p>
          <a:p>
            <a:r>
              <a:rPr lang="en-US" baseline="0" dirty="0"/>
              <a:t>Step 5 : After that Click on “Create Subscription”</a:t>
            </a:r>
          </a:p>
          <a:p>
            <a:endParaRPr lang="en-US" baseline="0" dirty="0"/>
          </a:p>
          <a:p>
            <a:r>
              <a:rPr lang="en-US" baseline="0" dirty="0"/>
              <a:t>Step 6:  Now choose the Email in Protocol section and provide your email id</a:t>
            </a:r>
          </a:p>
          <a:p>
            <a:endParaRPr lang="en-US" baseline="0" dirty="0"/>
          </a:p>
          <a:p>
            <a:r>
              <a:rPr lang="en-US" baseline="0" dirty="0"/>
              <a:t>Step 7:  Now check your mail and subscribe it</a:t>
            </a:r>
          </a:p>
          <a:p>
            <a:endParaRPr lang="en-US" baseline="0" dirty="0"/>
          </a:p>
          <a:p>
            <a:r>
              <a:rPr lang="en-US" baseline="0" dirty="0"/>
              <a:t>Step 8 : Now come to your EC2 instance</a:t>
            </a:r>
          </a:p>
          <a:p>
            <a:endParaRPr lang="en-US" baseline="0" dirty="0"/>
          </a:p>
          <a:p>
            <a:r>
              <a:rPr lang="en-US" baseline="0" dirty="0"/>
              <a:t>Step 8 : Go To Cloudwatch Dashboard and click on Alarm</a:t>
            </a:r>
          </a:p>
          <a:p>
            <a:endParaRPr lang="en-US" baseline="0" dirty="0"/>
          </a:p>
          <a:p>
            <a:r>
              <a:rPr lang="en-US" baseline="0" dirty="0"/>
              <a:t>Step 9 : Click on Create Alarm and choose preinstance metrics</a:t>
            </a:r>
          </a:p>
          <a:p>
            <a:endParaRPr lang="en-US" baseline="0" dirty="0"/>
          </a:p>
          <a:p>
            <a:r>
              <a:rPr lang="en-US" baseline="0" dirty="0"/>
              <a:t>Step 10 :  Provide details and create the Alarm.</a:t>
            </a:r>
          </a:p>
          <a:p>
            <a:r>
              <a:rPr lang="en-US" baseline="0" dirty="0"/>
              <a:t>Step 11 :  Now go to Cloudwatch section and see your alarm</a:t>
            </a:r>
          </a:p>
          <a:p>
            <a:endParaRPr lang="en-US" baseline="0" dirty="0"/>
          </a:p>
          <a:p>
            <a:r>
              <a:rPr lang="en-US" baseline="0" dirty="0"/>
              <a:t>Now transfer some files to your EC2 instance by using WinSCP S/W and  wait for few minutes and see the notification in your mail.</a:t>
            </a:r>
          </a:p>
          <a:p>
            <a:endParaRPr lang="en-US" baseline="0" dirty="0"/>
          </a:p>
          <a:p>
            <a:r>
              <a:rPr lang="en-US" baseline="0" dirty="0"/>
              <a:t>Click on advanced dropdown and select Advanced section </a:t>
            </a:r>
          </a:p>
          <a:p>
            <a:endParaRPr lang="en-US" baseline="0" dirty="0"/>
          </a:p>
          <a:p>
            <a:r>
              <a:rPr lang="en-US" baseline="0" dirty="0"/>
              <a:t>Go to Authentication option in left pane and select your .ppk file</a:t>
            </a:r>
          </a:p>
          <a:p>
            <a:r>
              <a:rPr lang="en-US" baseline="0" dirty="0"/>
              <a:t>Save it  and upload the file.</a:t>
            </a:r>
          </a:p>
          <a:p>
            <a:endParaRPr lang="en-US" dirty="0"/>
          </a:p>
        </p:txBody>
      </p:sp>
      <p:sp>
        <p:nvSpPr>
          <p:cNvPr id="3" name="Slide Image Placeholder 2"/>
          <p:cNvSpPr>
            <a:spLocks noGrp="1" noRot="1" noChangeAspect="1"/>
          </p:cNvSpPr>
          <p:nvPr>
            <p:ph type="sldImg"/>
          </p:nvPr>
        </p:nvSpPr>
        <p:spPr>
          <a:xfrm>
            <a:off x="1849438" y="720725"/>
            <a:ext cx="4800600" cy="3600450"/>
          </a:xfrm>
        </p:spPr>
      </p:sp>
    </p:spTree>
    <p:extLst>
      <p:ext uri="{BB962C8B-B14F-4D97-AF65-F5344CB8AC3E}">
        <p14:creationId xmlns:p14="http://schemas.microsoft.com/office/powerpoint/2010/main" val="42138431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228600" indent="-228600">
              <a:buAutoNum type="arabicPeriod"/>
            </a:pPr>
            <a:r>
              <a:rPr lang="en-US" sz="1000" b="0" i="0" kern="1200" dirty="0">
                <a:solidFill>
                  <a:schemeClr val="tx1"/>
                </a:solidFill>
                <a:effectLst/>
                <a:latin typeface="Arial" panose="020B0604020202020204" pitchFamily="34" charset="0"/>
                <a:ea typeface="+mn-ea"/>
                <a:cs typeface="Arial" pitchFamily="34" charset="0"/>
              </a:rPr>
              <a:t>With CodeBuild, users</a:t>
            </a:r>
            <a:r>
              <a:rPr lang="en-US" sz="1000" b="0" i="0" kern="1200" baseline="0" dirty="0">
                <a:solidFill>
                  <a:schemeClr val="tx1"/>
                </a:solidFill>
                <a:effectLst/>
                <a:latin typeface="Arial" panose="020B0604020202020204" pitchFamily="34" charset="0"/>
                <a:ea typeface="+mn-ea"/>
                <a:cs typeface="Arial" pitchFamily="34" charset="0"/>
              </a:rPr>
              <a:t> </a:t>
            </a:r>
            <a:r>
              <a:rPr lang="en-US" sz="1000" b="0" i="0" kern="1200" dirty="0">
                <a:solidFill>
                  <a:schemeClr val="tx1"/>
                </a:solidFill>
                <a:effectLst/>
                <a:latin typeface="Arial" panose="020B0604020202020204" pitchFamily="34" charset="0"/>
                <a:ea typeface="+mn-ea"/>
                <a:cs typeface="Arial" pitchFamily="34" charset="0"/>
              </a:rPr>
              <a:t>are charged by the minute for the compute resources they use.</a:t>
            </a:r>
            <a:endParaRPr lang="en-US" dirty="0"/>
          </a:p>
        </p:txBody>
      </p:sp>
    </p:spTree>
    <p:extLst>
      <p:ext uri="{BB962C8B-B14F-4D97-AF65-F5344CB8AC3E}">
        <p14:creationId xmlns:p14="http://schemas.microsoft.com/office/powerpoint/2010/main" val="23073615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228600" indent="-228600">
              <a:buAutoNum type="arabicPeriod"/>
            </a:pPr>
            <a:r>
              <a:rPr lang="en-US" sz="1000" b="0" i="0" kern="1200" dirty="0">
                <a:solidFill>
                  <a:schemeClr val="tx1"/>
                </a:solidFill>
                <a:effectLst/>
                <a:latin typeface="Arial" panose="020B0604020202020204" pitchFamily="34" charset="0"/>
                <a:ea typeface="+mn-ea"/>
                <a:cs typeface="Arial" pitchFamily="34" charset="0"/>
              </a:rPr>
              <a:t>AWS CodeBuild eliminates the need to set up, patch, update, and manage your own build servers.</a:t>
            </a:r>
          </a:p>
          <a:p>
            <a:pPr marL="228600" indent="-228600">
              <a:buAutoNum type="arabicPeriod"/>
            </a:pPr>
            <a:r>
              <a:rPr lang="en-US" sz="1000" b="0" i="0" kern="1200" dirty="0">
                <a:solidFill>
                  <a:schemeClr val="tx1"/>
                </a:solidFill>
                <a:effectLst/>
                <a:latin typeface="Arial" panose="020B0604020202020204" pitchFamily="34" charset="0"/>
                <a:ea typeface="+mn-ea"/>
                <a:cs typeface="Arial" pitchFamily="34" charset="0"/>
              </a:rPr>
              <a:t>AWS CodeBuild scales on demand to meet your build needs. You pay only for the number of build minutes you consume.</a:t>
            </a:r>
          </a:p>
          <a:p>
            <a:pPr marL="228600" indent="-228600">
              <a:buAutoNum type="arabicPeriod"/>
            </a:pPr>
            <a:r>
              <a:rPr lang="en-US" sz="1000" b="0" i="0" kern="1200" dirty="0">
                <a:solidFill>
                  <a:schemeClr val="tx1"/>
                </a:solidFill>
                <a:effectLst/>
                <a:latin typeface="Arial" panose="020B0604020202020204" pitchFamily="34" charset="0"/>
                <a:ea typeface="+mn-ea"/>
                <a:cs typeface="Arial" pitchFamily="34" charset="0"/>
              </a:rPr>
              <a:t>AWS CodeBuild provides preconfigured build environments for the most popular programming languages. All you need to do is point to your build script to start your first build</a:t>
            </a:r>
          </a:p>
          <a:p>
            <a:pPr marL="228600" indent="-228600">
              <a:buAutoNum type="arabicPeriod"/>
            </a:pPr>
            <a:r>
              <a:rPr lang="en-US" sz="1000" b="0" i="0" kern="1200" dirty="0">
                <a:solidFill>
                  <a:schemeClr val="tx1"/>
                </a:solidFill>
                <a:effectLst/>
                <a:latin typeface="Arial" panose="020B0604020202020204" pitchFamily="34" charset="0"/>
                <a:ea typeface="+mn-ea"/>
                <a:cs typeface="Arial" pitchFamily="34" charset="0"/>
              </a:rPr>
              <a:t> It immediately processes each build you submit and can run separate builds concurrently, which means your builds are not left waiting in a queue.</a:t>
            </a:r>
          </a:p>
          <a:p>
            <a:pPr marL="228600" indent="-228600">
              <a:buAutoNum type="arabicPeriod"/>
            </a:pPr>
            <a:r>
              <a:rPr lang="en-US" sz="1000" b="0" i="0" kern="1200" dirty="0">
                <a:solidFill>
                  <a:schemeClr val="tx1"/>
                </a:solidFill>
                <a:effectLst/>
                <a:latin typeface="Arial" panose="020B0604020202020204" pitchFamily="34" charset="0"/>
                <a:ea typeface="+mn-ea"/>
                <a:cs typeface="Arial" pitchFamily="34" charset="0"/>
              </a:rPr>
              <a:t>You can also integrate CodeBuild into your existing CI/CD workflow</a:t>
            </a:r>
          </a:p>
          <a:p>
            <a:pPr marL="228600" indent="-228600">
              <a:buAutoNum type="arabicPeriod"/>
            </a:pPr>
            <a:r>
              <a:rPr lang="en-US" sz="1000" b="0" i="0" kern="1200" dirty="0">
                <a:solidFill>
                  <a:schemeClr val="tx1"/>
                </a:solidFill>
                <a:effectLst/>
                <a:latin typeface="Arial" panose="020B0604020202020204" pitchFamily="34" charset="0"/>
                <a:ea typeface="+mn-ea"/>
                <a:cs typeface="Arial" pitchFamily="34" charset="0"/>
              </a:rPr>
              <a:t>CodeBuild is integrated with </a:t>
            </a:r>
            <a:r>
              <a:rPr lang="en-US" sz="1000" b="0" i="0" u="none" strike="noStrike" kern="1200" dirty="0">
                <a:solidFill>
                  <a:schemeClr val="tx1"/>
                </a:solidFill>
                <a:effectLst/>
                <a:latin typeface="Arial" panose="020B0604020202020204" pitchFamily="34" charset="0"/>
                <a:ea typeface="+mn-ea"/>
                <a:cs typeface="Arial" pitchFamily="34" charset="0"/>
                <a:hlinkClick r:id="rId3"/>
              </a:rPr>
              <a:t>AWS Identity and Access Management</a:t>
            </a:r>
            <a:r>
              <a:rPr lang="en-US" sz="1000" b="0" i="0" kern="1200" dirty="0">
                <a:solidFill>
                  <a:schemeClr val="tx1"/>
                </a:solidFill>
                <a:effectLst/>
                <a:latin typeface="Arial" panose="020B0604020202020204" pitchFamily="34" charset="0"/>
                <a:ea typeface="+mn-ea"/>
                <a:cs typeface="Arial" pitchFamily="34" charset="0"/>
              </a:rPr>
              <a:t>(IAM), so you can assign user-specific permissions to your build projects.</a:t>
            </a:r>
            <a:endParaRPr lang="en-US" dirty="0"/>
          </a:p>
        </p:txBody>
      </p:sp>
    </p:spTree>
    <p:extLst>
      <p:ext uri="{BB962C8B-B14F-4D97-AF65-F5344CB8AC3E}">
        <p14:creationId xmlns:p14="http://schemas.microsoft.com/office/powerpoint/2010/main" val="1687221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000" dirty="0"/>
              <a:t>AWS CodeDeploy is a service that automates software deployments to a variety of compute services including Amazon EC2,  on-premises instances.</a:t>
            </a:r>
          </a:p>
          <a:p>
            <a:pPr marL="228600" indent="-228600">
              <a:buAutoNum type="arabicPeriod"/>
            </a:pPr>
            <a:endParaRPr lang="en-US" dirty="0"/>
          </a:p>
        </p:txBody>
      </p:sp>
    </p:spTree>
    <p:extLst>
      <p:ext uri="{BB962C8B-B14F-4D97-AF65-F5344CB8AC3E}">
        <p14:creationId xmlns:p14="http://schemas.microsoft.com/office/powerpoint/2010/main" val="41847049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228600" indent="-228600">
              <a:buAutoNum type="arabicPeriod"/>
            </a:pPr>
            <a:r>
              <a:rPr lang="en-US" sz="1000" b="0" i="0" kern="1200" dirty="0">
                <a:solidFill>
                  <a:schemeClr val="tx1"/>
                </a:solidFill>
                <a:effectLst/>
                <a:latin typeface="Arial" panose="020B0604020202020204" pitchFamily="34" charset="0"/>
                <a:ea typeface="+mn-ea"/>
                <a:cs typeface="Arial" pitchFamily="34" charset="0"/>
              </a:rPr>
              <a:t>AWS CodeDeploy lets us deploy both traditional applications on servers and applications that deploy a serverless AWS Lambda function version.</a:t>
            </a:r>
          </a:p>
          <a:p>
            <a:pPr marL="228600" indent="-228600">
              <a:buAutoNum type="arabicPeriod"/>
            </a:pPr>
            <a:r>
              <a:rPr lang="en-US" sz="1000" b="0" i="0" kern="1200" dirty="0">
                <a:solidFill>
                  <a:schemeClr val="tx1"/>
                </a:solidFill>
                <a:effectLst/>
                <a:latin typeface="Arial" panose="020B0604020202020204" pitchFamily="34" charset="0"/>
                <a:ea typeface="+mn-ea"/>
                <a:cs typeface="Arial" pitchFamily="34" charset="0"/>
              </a:rPr>
              <a:t>It fully automates the application deployments across your development, test, and production environments. AWS CodeDeploy scales with your infrastructure so that you can deploy to one instance or thousands.</a:t>
            </a:r>
          </a:p>
          <a:p>
            <a:pPr marL="228600" indent="-228600">
              <a:buAutoNum type="arabicPeriod"/>
            </a:pPr>
            <a:r>
              <a:rPr lang="en-US" sz="1000" b="0" i="0" kern="1200" dirty="0">
                <a:solidFill>
                  <a:schemeClr val="tx1"/>
                </a:solidFill>
                <a:effectLst/>
                <a:latin typeface="Arial" panose="020B0604020202020204" pitchFamily="34" charset="0"/>
                <a:ea typeface="+mn-ea"/>
                <a:cs typeface="Arial" pitchFamily="34" charset="0"/>
              </a:rPr>
              <a:t>AWS CodeDeploy helps maximize your application availability.</a:t>
            </a:r>
          </a:p>
          <a:p>
            <a:pPr marL="228600" indent="-228600">
              <a:buAutoNum type="arabicPeriod"/>
            </a:pPr>
            <a:r>
              <a:rPr lang="en-US" sz="1000" b="0" i="0" kern="1200" dirty="0">
                <a:solidFill>
                  <a:schemeClr val="tx1"/>
                </a:solidFill>
                <a:effectLst/>
                <a:latin typeface="Arial" panose="020B0604020202020204" pitchFamily="34" charset="0"/>
                <a:ea typeface="+mn-ea"/>
                <a:cs typeface="Arial" pitchFamily="34" charset="0"/>
              </a:rPr>
              <a:t>If there is any error , one can automatically or manually stop and roll back deployments .</a:t>
            </a:r>
          </a:p>
          <a:p>
            <a:pPr marL="228600" indent="-228600">
              <a:buAutoNum type="arabicPeriod"/>
            </a:pPr>
            <a:r>
              <a:rPr lang="en-US" sz="1000" b="0" i="0" kern="1200" dirty="0">
                <a:solidFill>
                  <a:schemeClr val="tx1"/>
                </a:solidFill>
                <a:effectLst/>
                <a:latin typeface="Arial" panose="020B0604020202020204" pitchFamily="34" charset="0"/>
                <a:ea typeface="+mn-ea"/>
                <a:cs typeface="Arial" pitchFamily="34" charset="0"/>
              </a:rPr>
              <a:t>You can launch and track the status of your deployments through the AWS CodeDeploy console or the AWS CLI. </a:t>
            </a:r>
          </a:p>
          <a:p>
            <a:pPr marL="228600" indent="-228600">
              <a:buAutoNum type="arabicPeriod"/>
            </a:pPr>
            <a:r>
              <a:rPr lang="en-US" sz="1000" b="0" i="0" kern="1200" dirty="0">
                <a:solidFill>
                  <a:schemeClr val="tx1"/>
                </a:solidFill>
                <a:effectLst/>
                <a:latin typeface="Arial" panose="020B0604020202020204" pitchFamily="34" charset="0"/>
                <a:ea typeface="+mn-ea"/>
                <a:cs typeface="Arial" pitchFamily="34" charset="0"/>
              </a:rPr>
              <a:t>AWS CodeDeploy is platform-agnostic and works with any application</a:t>
            </a:r>
            <a:endParaRPr lang="en-US" dirty="0"/>
          </a:p>
        </p:txBody>
      </p:sp>
    </p:spTree>
    <p:extLst>
      <p:ext uri="{BB962C8B-B14F-4D97-AF65-F5344CB8AC3E}">
        <p14:creationId xmlns:p14="http://schemas.microsoft.com/office/powerpoint/2010/main" val="10891805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228600" indent="-228600">
              <a:buAutoNum type="arabicPeriod"/>
            </a:pPr>
            <a:endParaRPr lang="en-US" dirty="0"/>
          </a:p>
        </p:txBody>
      </p:sp>
    </p:spTree>
    <p:extLst>
      <p:ext uri="{BB962C8B-B14F-4D97-AF65-F5344CB8AC3E}">
        <p14:creationId xmlns:p14="http://schemas.microsoft.com/office/powerpoint/2010/main" val="4406783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Rot="1" noChangeAspect="1" noChangeArrowheads="1" noTextEdit="1"/>
          </p:cNvSpPr>
          <p:nvPr>
            <p:ph type="sldImg"/>
          </p:nvPr>
        </p:nvSpPr>
        <p:spPr>
          <a:xfrm>
            <a:off x="1881188" y="706438"/>
            <a:ext cx="4848225" cy="3636962"/>
          </a:xfrm>
          <a:ln/>
        </p:spPr>
      </p:sp>
      <p:sp>
        <p:nvSpPr>
          <p:cNvPr id="28677" name="Rectangle 3"/>
          <p:cNvSpPr>
            <a:spLocks noGrp="1" noChangeArrowheads="1"/>
          </p:cNvSpPr>
          <p:nvPr>
            <p:ph type="body" idx="1"/>
          </p:nvPr>
        </p:nvSpPr>
        <p:spPr>
          <a:xfrm>
            <a:off x="1903413" y="4572001"/>
            <a:ext cx="4726299" cy="3964587"/>
          </a:xfrm>
          <a:noFill/>
          <a:ln/>
        </p:spPr>
        <p:txBody>
          <a:bodyPr/>
          <a:lstStyle/>
          <a:p>
            <a:pPr eaLnBrk="1" hangingPunct="1"/>
            <a:endParaRPr lang="en-US" dirty="0"/>
          </a:p>
        </p:txBody>
      </p:sp>
    </p:spTree>
    <p:extLst>
      <p:ext uri="{BB962C8B-B14F-4D97-AF65-F5344CB8AC3E}">
        <p14:creationId xmlns:p14="http://schemas.microsoft.com/office/powerpoint/2010/main" val="25242214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Rot="1" noChangeAspect="1" noChangeArrowheads="1" noTextEdit="1"/>
          </p:cNvSpPr>
          <p:nvPr>
            <p:ph type="sldImg"/>
          </p:nvPr>
        </p:nvSpPr>
        <p:spPr>
          <a:xfrm>
            <a:off x="1881188" y="706438"/>
            <a:ext cx="4848225" cy="3636962"/>
          </a:xfrm>
          <a:ln/>
        </p:spPr>
      </p:sp>
      <p:sp>
        <p:nvSpPr>
          <p:cNvPr id="29701" name="Rectangle 3"/>
          <p:cNvSpPr>
            <a:spLocks noGrp="1" noChangeArrowheads="1"/>
          </p:cNvSpPr>
          <p:nvPr>
            <p:ph type="body" idx="1"/>
          </p:nvPr>
        </p:nvSpPr>
        <p:spPr>
          <a:xfrm>
            <a:off x="1903413" y="4572001"/>
            <a:ext cx="4726299" cy="3964587"/>
          </a:xfrm>
          <a:noFill/>
          <a:ln/>
        </p:spPr>
        <p:txBody>
          <a:bodyPr/>
          <a:lstStyle/>
          <a:p>
            <a:pPr eaLnBrk="1" hangingPunct="1"/>
            <a:endParaRPr lang="en-US" dirty="0"/>
          </a:p>
        </p:txBody>
      </p:sp>
      <p:sp>
        <p:nvSpPr>
          <p:cNvPr id="4" name="Text Box 4"/>
          <p:cNvSpPr txBox="1">
            <a:spLocks noChangeArrowheads="1"/>
          </p:cNvSpPr>
          <p:nvPr/>
        </p:nvSpPr>
        <p:spPr bwMode="auto">
          <a:xfrm>
            <a:off x="152193" y="1267919"/>
            <a:ext cx="1354874" cy="1323435"/>
          </a:xfrm>
          <a:prstGeom prst="rect">
            <a:avLst/>
          </a:prstGeom>
          <a:noFill/>
          <a:ln w="9525">
            <a:noFill/>
            <a:miter lim="800000"/>
            <a:headEnd/>
            <a:tailEnd/>
          </a:ln>
        </p:spPr>
        <p:txBody>
          <a:bodyPr wrap="square" lIns="91435" tIns="45718" rIns="91435" bIns="45718">
            <a:spAutoFit/>
          </a:bodyPr>
          <a:lstStyle/>
          <a:p>
            <a:pPr defTabSz="914437"/>
            <a:r>
              <a:rPr lang="en-US" sz="1000" b="1" dirty="0">
                <a:latin typeface="Arial" panose="020B0604020202020204" pitchFamily="34" charset="0"/>
                <a:cs typeface="Arial" panose="020B0604020202020204" pitchFamily="34" charset="0"/>
              </a:rPr>
              <a:t>Answers for the Review Questions:</a:t>
            </a:r>
          </a:p>
          <a:p>
            <a:pPr defTabSz="914437"/>
            <a:endParaRPr lang="en-US" sz="1000" b="1"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1: </a:t>
            </a:r>
            <a:r>
              <a:rPr lang="en-US" sz="1000" dirty="0">
                <a:latin typeface="Arial" panose="020B0604020202020204" pitchFamily="34" charset="0"/>
                <a:cs typeface="Arial" panose="020B0604020202020204" pitchFamily="34" charset="0"/>
              </a:rPr>
              <a:t>AWS cloudwatch</a:t>
            </a:r>
          </a:p>
          <a:p>
            <a:pPr defTabSz="914437"/>
            <a:r>
              <a:rPr lang="en-US" sz="1000" b="1" dirty="0">
                <a:latin typeface="Arial" panose="020B0604020202020204" pitchFamily="34" charset="0"/>
                <a:cs typeface="Arial" panose="020B0604020202020204" pitchFamily="34" charset="0"/>
              </a:rPr>
              <a:t>Answer 2: </a:t>
            </a:r>
            <a:r>
              <a:rPr lang="en-US" sz="1000" dirty="0"/>
              <a:t>AWS CloudFormation</a:t>
            </a:r>
            <a:endParaRPr lang="en-US" sz="1000" dirty="0">
              <a:latin typeface="Arial" panose="020B0604020202020204" pitchFamily="34" charset="0"/>
              <a:cs typeface="Arial" panose="020B0604020202020204" pitchFamily="34" charset="0"/>
            </a:endParaRPr>
          </a:p>
          <a:p>
            <a:pPr defTabSz="914437"/>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575982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Grp="1" noRot="1" noChangeAspect="1" noChangeArrowheads="1" noTextEdit="1"/>
          </p:cNvSpPr>
          <p:nvPr>
            <p:ph type="sldImg"/>
          </p:nvPr>
        </p:nvSpPr>
        <p:spPr>
          <a:xfrm>
            <a:off x="1881188" y="706438"/>
            <a:ext cx="4848225" cy="3636962"/>
          </a:xfrm>
          <a:ln/>
        </p:spPr>
      </p:sp>
      <p:sp>
        <p:nvSpPr>
          <p:cNvPr id="30725" name="Rectangle 3"/>
          <p:cNvSpPr>
            <a:spLocks noGrp="1" noChangeArrowheads="1"/>
          </p:cNvSpPr>
          <p:nvPr>
            <p:ph type="body" idx="1"/>
          </p:nvPr>
        </p:nvSpPr>
        <p:spPr>
          <a:xfrm>
            <a:off x="1903413" y="4572001"/>
            <a:ext cx="4726299" cy="3964587"/>
          </a:xfrm>
          <a:noFill/>
          <a:ln/>
        </p:spPr>
        <p:txBody>
          <a:bodyPr/>
          <a:lstStyle/>
          <a:p>
            <a:pPr marL="171450" indent="-171450">
              <a:buFont typeface="Wingdings" panose="05000000000000000000" pitchFamily="2" charset="2"/>
              <a:buChar char="Ø"/>
            </a:pPr>
            <a:endParaRPr lang="en-US" dirty="0"/>
          </a:p>
        </p:txBody>
      </p:sp>
      <p:sp>
        <p:nvSpPr>
          <p:cNvPr id="4" name="Text Box 5"/>
          <p:cNvSpPr txBox="1">
            <a:spLocks noChangeArrowheads="1"/>
          </p:cNvSpPr>
          <p:nvPr/>
        </p:nvSpPr>
        <p:spPr bwMode="auto">
          <a:xfrm>
            <a:off x="65505" y="1258550"/>
            <a:ext cx="1321007" cy="1631212"/>
          </a:xfrm>
          <a:prstGeom prst="rect">
            <a:avLst/>
          </a:prstGeom>
          <a:noFill/>
          <a:ln w="9525">
            <a:noFill/>
            <a:miter lim="800000"/>
            <a:headEnd/>
            <a:tailEnd/>
          </a:ln>
        </p:spPr>
        <p:txBody>
          <a:bodyPr wrap="square" lIns="91435" tIns="45718" rIns="91435" bIns="45718">
            <a:spAutoFit/>
          </a:bodyPr>
          <a:lstStyle/>
          <a:p>
            <a:pPr defTabSz="914437"/>
            <a:r>
              <a:rPr lang="en-US" sz="1000" b="1" dirty="0">
                <a:latin typeface="Arial" panose="020B0604020202020204" pitchFamily="34" charset="0"/>
                <a:cs typeface="Arial" panose="020B0604020202020204" pitchFamily="34" charset="0"/>
              </a:rPr>
              <a:t>Answers for the Review Questions:</a:t>
            </a:r>
            <a:br>
              <a:rPr lang="en-US" sz="1000" b="1" dirty="0">
                <a:latin typeface="Arial" panose="020B0604020202020204" pitchFamily="34" charset="0"/>
                <a:cs typeface="Arial" panose="020B0604020202020204" pitchFamily="34" charset="0"/>
              </a:rPr>
            </a:br>
            <a:endParaRPr lang="en-US" sz="1000" b="1"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3 : </a:t>
            </a:r>
            <a:r>
              <a:rPr lang="en-US" sz="1000" dirty="0"/>
              <a:t>Amazon Elastic Beanstalk</a:t>
            </a:r>
            <a:endParaRPr lang="en-US" sz="1000" dirty="0">
              <a:latin typeface="Arial" panose="020B0604020202020204" pitchFamily="34" charset="0"/>
              <a:cs typeface="Arial" panose="020B0604020202020204" pitchFamily="34" charset="0"/>
            </a:endParaRPr>
          </a:p>
          <a:p>
            <a:pPr defTabSz="914437"/>
            <a:endParaRPr lang="en-US" sz="1000" dirty="0">
              <a:latin typeface="Arial" panose="020B0604020202020204" pitchFamily="34" charset="0"/>
              <a:cs typeface="Arial" panose="020B0604020202020204" pitchFamily="34" charset="0"/>
            </a:endParaRPr>
          </a:p>
          <a:p>
            <a:pPr defTabSz="914437"/>
            <a:endParaRPr lang="en-US" sz="1000"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4: </a:t>
            </a:r>
            <a:r>
              <a:rPr lang="en-US" sz="1000" dirty="0">
                <a:latin typeface="Arial" panose="020B0604020202020204" pitchFamily="34" charset="0"/>
                <a:cs typeface="Arial" panose="020B0604020202020204" pitchFamily="34" charset="0"/>
              </a:rPr>
              <a:t>Option 1 and Option4 </a:t>
            </a:r>
            <a:endParaRPr lang="en-US" sz="1000" b="1" dirty="0">
              <a:latin typeface="Arial" panose="020B0604020202020204" pitchFamily="34" charset="0"/>
              <a:cs typeface="Arial" panose="020B0604020202020204" pitchFamily="34" charset="0"/>
            </a:endParaRPr>
          </a:p>
          <a:p>
            <a:pPr defTabSz="914437"/>
            <a:endParaRPr lang="en-US" sz="1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9611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panose="020B0604020202020204" pitchFamily="34" charset="0"/>
                <a:ea typeface="+mn-ea"/>
                <a:cs typeface="Arial" pitchFamily="34" charset="0"/>
              </a:rPr>
              <a:t>The AWS Developer Tools is a set of services designed to enable developers and IT operations professionals practicing </a:t>
            </a:r>
            <a:r>
              <a:rPr lang="en-US" sz="1000" b="0" i="0" u="none" strike="noStrike" kern="1200" dirty="0">
                <a:solidFill>
                  <a:schemeClr val="tx1"/>
                </a:solidFill>
                <a:effectLst/>
                <a:latin typeface="Arial" panose="020B0604020202020204" pitchFamily="34" charset="0"/>
                <a:ea typeface="+mn-ea"/>
                <a:cs typeface="Arial" pitchFamily="34" charset="0"/>
                <a:hlinkClick r:id="rId3"/>
              </a:rPr>
              <a:t>DevOps</a:t>
            </a:r>
            <a:r>
              <a:rPr lang="en-US" sz="1000" b="0" i="0" kern="1200" dirty="0">
                <a:solidFill>
                  <a:schemeClr val="tx1"/>
                </a:solidFill>
                <a:effectLst/>
                <a:latin typeface="Arial" panose="020B0604020202020204" pitchFamily="34" charset="0"/>
                <a:ea typeface="+mn-ea"/>
                <a:cs typeface="Arial" pitchFamily="34" charset="0"/>
              </a:rPr>
              <a:t> to rapidly and safely deliver software. Together, these services help you securely store and version control your application's source code and automatically build, test, and deploy your application to AWS or your on-premises environment. You can use AWS CodePipeline to orchestrate an end-to-end software release workflow using these services and third-party tools or integrate each service independently with your existing tools.</a:t>
            </a:r>
            <a:endParaRPr lang="en-US" dirty="0"/>
          </a:p>
        </p:txBody>
      </p:sp>
    </p:spTree>
    <p:extLst>
      <p:ext uri="{BB962C8B-B14F-4D97-AF65-F5344CB8AC3E}">
        <p14:creationId xmlns:p14="http://schemas.microsoft.com/office/powerpoint/2010/main" val="468367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panose="020B0604020202020204" pitchFamily="34" charset="0"/>
                <a:ea typeface="+mn-ea"/>
                <a:cs typeface="Arial" pitchFamily="34" charset="0"/>
              </a:rPr>
              <a:t>The AWS Developer Tools is a set of services designed to enable developers and IT operations professionals practicing </a:t>
            </a:r>
            <a:r>
              <a:rPr lang="en-US" sz="1000" b="0" i="0" u="none" strike="noStrike" kern="1200" dirty="0">
                <a:solidFill>
                  <a:schemeClr val="tx1"/>
                </a:solidFill>
                <a:effectLst/>
                <a:latin typeface="Arial" panose="020B0604020202020204" pitchFamily="34" charset="0"/>
                <a:ea typeface="+mn-ea"/>
                <a:cs typeface="Arial" pitchFamily="34" charset="0"/>
                <a:hlinkClick r:id="rId3"/>
              </a:rPr>
              <a:t>DevOps</a:t>
            </a:r>
            <a:r>
              <a:rPr lang="en-US" sz="1000" b="0" i="0" kern="1200" dirty="0">
                <a:solidFill>
                  <a:schemeClr val="tx1"/>
                </a:solidFill>
                <a:effectLst/>
                <a:latin typeface="Arial" panose="020B0604020202020204" pitchFamily="34" charset="0"/>
                <a:ea typeface="+mn-ea"/>
                <a:cs typeface="Arial" pitchFamily="34" charset="0"/>
              </a:rPr>
              <a:t> to rapidly and safely deliver software. Together, these services help you securely store and version control your application's source code and automatically build, test, and deploy your application to AWS or your on-premises environment. You can use AWS CodePipeline to orchestrate an end-to-end software release workflow using these services and third-party tools or integrate each service independently with your existing tools.</a:t>
            </a:r>
            <a:endParaRPr lang="en-US" dirty="0"/>
          </a:p>
        </p:txBody>
      </p:sp>
    </p:spTree>
    <p:extLst>
      <p:ext uri="{BB962C8B-B14F-4D97-AF65-F5344CB8AC3E}">
        <p14:creationId xmlns:p14="http://schemas.microsoft.com/office/powerpoint/2010/main" val="2178457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4576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1762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58320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7541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panose="020B0604020202020204" pitchFamily="34" charset="0"/>
                <a:ea typeface="+mn-ea"/>
                <a:cs typeface="Arial" pitchFamily="34" charset="0"/>
              </a:rPr>
              <a:t>you create an application, upload an application version in the form of an application source bundle (for example, a Java .war file) to Elastic Beanstalk, and then provide some information about the application. Elastic Beanstalk automatically launches an environment and creates and configures the AWS resources needed to run your code. After your environment is launched, you can then manage your environment and deploy new application versions. The following diagram illustrates the workflow of Elastic Beanstalk.</a:t>
            </a:r>
            <a:endParaRPr lang="en-US" dirty="0"/>
          </a:p>
        </p:txBody>
      </p:sp>
    </p:spTree>
    <p:extLst>
      <p:ext uri="{BB962C8B-B14F-4D97-AF65-F5344CB8AC3E}">
        <p14:creationId xmlns:p14="http://schemas.microsoft.com/office/powerpoint/2010/main" val="1542989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206"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3978222593"/>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254"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1565011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278"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39471604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302"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a:t>Click to edit Master text style</a:t>
            </a:r>
          </a:p>
        </p:txBody>
      </p:sp>
    </p:spTree>
    <p:extLst>
      <p:ext uri="{BB962C8B-B14F-4D97-AF65-F5344CB8AC3E}">
        <p14:creationId xmlns:p14="http://schemas.microsoft.com/office/powerpoint/2010/main" val="34520893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28644193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9856854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326"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2305786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dirty="0"/>
              <a:t>Capgemini Public</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dirty="0"/>
          </a:p>
        </p:txBody>
      </p:sp>
    </p:spTree>
    <p:extLst>
      <p:ext uri="{BB962C8B-B14F-4D97-AF65-F5344CB8AC3E}">
        <p14:creationId xmlns:p14="http://schemas.microsoft.com/office/powerpoint/2010/main" val="6120942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350"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771685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69772541"/>
      </p:ext>
    </p:extLst>
  </p:cSld>
  <p:clrMapOvr>
    <a:masterClrMapping/>
  </p:clrMapOvr>
  <p:hf sldNum="0" hdr="0" dt="0"/>
  <p:extLst mod="1">
    <p:ext uri="{DCECCB84-F9BA-43D5-87BE-67443E8EF086}">
      <p15:sldGuideLst xmlns:p15="http://schemas.microsoft.com/office/powerpoint/2012/main" xmlns="">
        <p15:guide id="3" pos="721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404813"/>
            <a:ext cx="17145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230"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7726057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612050140"/>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53337585"/>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Tree>
    <p:extLst>
      <p:ext uri="{BB962C8B-B14F-4D97-AF65-F5344CB8AC3E}">
        <p14:creationId xmlns:p14="http://schemas.microsoft.com/office/powerpoint/2010/main" val="2627940246"/>
      </p:ext>
    </p:extLst>
  </p:cSld>
  <p:clrMapOvr>
    <a:masterClrMapping/>
  </p:clrMapOvr>
  <p:hf sldNum="0" hdr="0" dt="0"/>
  <p:extLst mod="1">
    <p:ext uri="{DCECCB84-F9BA-43D5-87BE-67443E8EF086}">
      <p15:sldGuideLst xmlns:p15="http://schemas.microsoft.com/office/powerpoint/2012/main" xmlns="">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3978222593"/>
      </p:ext>
    </p:extLst>
  </p:cSld>
  <p:clrMapOvr>
    <a:masterClrMapping/>
  </p:clrMapOvr>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162428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dirty="0"/>
              <a:t>Capgemini Public</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dirty="0"/>
          </a:p>
        </p:txBody>
      </p:sp>
    </p:spTree>
    <p:extLst>
      <p:ext uri="{BB962C8B-B14F-4D97-AF65-F5344CB8AC3E}">
        <p14:creationId xmlns:p14="http://schemas.microsoft.com/office/powerpoint/2010/main" val="6120942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02555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0510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7074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162428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683570" y="-3448"/>
            <a:ext cx="8474589"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892122" y="1844825"/>
            <a:ext cx="3945890"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305991" y="6101477"/>
            <a:ext cx="17145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3676014" y="838201"/>
            <a:ext cx="5467986"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4304664" y="838201"/>
            <a:ext cx="4839336"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7" y="-1588"/>
            <a:ext cx="7439025"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305992" y="434517"/>
            <a:ext cx="4103991"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3202528" y="916524"/>
            <a:ext cx="6857997" cy="5024954"/>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4914901" y="2060577"/>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739835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04871"/>
            <a:ext cx="2714144"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5273460"/>
            <a:ext cx="2714144"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2596391" y="0"/>
            <a:ext cx="6547611"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712249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305991" y="14280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4680350"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4680350" y="14128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305991" y="4081449"/>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4680350"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4680350" y="4066247"/>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056712" y="12684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056712" y="1927538"/>
            <a:ext cx="27813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056712" y="25866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056712" y="324578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056712" y="39049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056712" y="456403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056712" y="52231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056712" y="5882286"/>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2" y="1381125"/>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02555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4162594" y="732976"/>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1533528" y="3913792"/>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1533528" y="5111406"/>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305994" y="1413990"/>
            <a:ext cx="4723421"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1533528" y="2611604"/>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5544108" y="5276728"/>
            <a:ext cx="3293902"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5544108" y="4140771"/>
            <a:ext cx="3293902"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6574870" y="1370345"/>
            <a:ext cx="226314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587350" y="4963915"/>
            <a:ext cx="2472485"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587350" y="3601846"/>
            <a:ext cx="2472485"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586564" y="5286886"/>
            <a:ext cx="2473271"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571974"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3" y="3068960"/>
            <a:ext cx="5022093"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xmlns="">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305992"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319866"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6163390"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3241628"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305994" y="4232003"/>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19866"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3241628"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6163390"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9866" y="4674194"/>
            <a:ext cx="8518144"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282546" y="3487371"/>
            <a:ext cx="964466"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282546" y="1642923"/>
            <a:ext cx="959438"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282548" y="5168264"/>
            <a:ext cx="966273"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4951143"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926595"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277077" y="2708282"/>
            <a:ext cx="64863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2938869"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3284824" y="2708282"/>
            <a:ext cx="64863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5285074" y="2708282"/>
            <a:ext cx="64863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6963417"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7313899" y="2708282"/>
            <a:ext cx="64863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162546" y="5163119"/>
            <a:ext cx="6299559"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6404344" y="-1038742"/>
            <a:ext cx="1706401" cy="3772916"/>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3250408"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6194824"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543763" y="3332373"/>
            <a:ext cx="2167646"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3488179" y="3332373"/>
            <a:ext cx="2167646"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6432595" y="3332373"/>
            <a:ext cx="2167646"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6373600" y="295729"/>
            <a:ext cx="2195930"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3500161" y="4079992"/>
            <a:ext cx="2155664"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6444577" y="4079992"/>
            <a:ext cx="2155664"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4172699" y="4734102"/>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4172700" y="2944155"/>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4137113" y="118606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969668"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4285410" y="1525460"/>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4285410" y="3284126"/>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4285410" y="5061949"/>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320038" y="3367132"/>
            <a:ext cx="2753120"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5"/>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5188417" y="1268416"/>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5188417" y="258386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5188417" y="3027082"/>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5188417" y="4361687"/>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5188417" y="4804905"/>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717024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46808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484139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46808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484139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1655677"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6030034"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1655677"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6030034"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291876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4978587" y="662163"/>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4978587" y="4374304"/>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4978588" y="4810706"/>
            <a:ext cx="3662753"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4978585"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7104822"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4266307" y="4703089"/>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4103904"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309522" y="4869077"/>
            <a:ext cx="2508065"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305992" y="2439343"/>
            <a:ext cx="3705134"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748580" y="2708997"/>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3450950"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6153319"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6506129"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380375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101390"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259239" y="249238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3961609" y="2492903"/>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6663979" y="246586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625857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6258571" y="4941895"/>
            <a:ext cx="2052638"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3556201" y="4919322"/>
            <a:ext cx="2052638"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853831" y="4919322"/>
            <a:ext cx="2052638"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305991" y="1700808"/>
            <a:ext cx="4374356"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7568555" y="-166652"/>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46351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188337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330323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472309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614295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7562811" y="5585038"/>
            <a:ext cx="1269337"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31986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289551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5471165"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095625"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3695606"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5295152"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2692462"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662510" y="3711981"/>
            <a:ext cx="929813"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223768" y="52291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282331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4422858"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602240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7634450" y="521968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3868131" y="2091773"/>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1793884"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5922469"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932257"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3734277" y="2404117"/>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4902138" y="2507083"/>
            <a:ext cx="166497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3"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81" y="3979258"/>
            <a:ext cx="249896" cy="333195"/>
          </a:xfrm>
          <a:prstGeom prst="rect">
            <a:avLst/>
          </a:prstGeom>
          <a:noFill/>
        </p:spPr>
      </p:pic>
      <p:sp>
        <p:nvSpPr>
          <p:cNvPr id="23" name="Rectangle 22"/>
          <p:cNvSpPr/>
          <p:nvPr userDrawn="1"/>
        </p:nvSpPr>
        <p:spPr>
          <a:xfrm>
            <a:off x="311279" y="5640920"/>
            <a:ext cx="3148965"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4902139" y="5840973"/>
            <a:ext cx="3914774" cy="369332"/>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4899185" y="4445646"/>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3202529" y="916524"/>
            <a:ext cx="6857997" cy="5024954"/>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5016274" y="4308302"/>
            <a:ext cx="2613252"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4" y="5085184"/>
            <a:ext cx="3092531"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2" y="1988840"/>
            <a:ext cx="2699835"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3" y="1"/>
            <a:ext cx="7098653"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5" y="1988840"/>
            <a:ext cx="2781863"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5"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5731456" y="1917275"/>
            <a:ext cx="3106559"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5723915" y="3762628"/>
            <a:ext cx="3114096"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5970144"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0510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3624947"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1" y="-1828800"/>
            <a:ext cx="5633085"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800605" y="0"/>
            <a:ext cx="43433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4713519"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6" y="1430234"/>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13196" y="3253616"/>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313196" y="5076998"/>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3" y="404814"/>
            <a:ext cx="2730029"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0" y="251441"/>
            <a:ext cx="2695563"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4680358"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468035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468035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305992"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5015447"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5309283" y="1423736"/>
            <a:ext cx="3528731"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6046622" y="5568661"/>
            <a:ext cx="1925807"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6046617" y="4581137"/>
            <a:ext cx="1925808"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305995"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305992" y="1268422"/>
            <a:ext cx="8208447"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5338679"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5392685"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30718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4680351"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468154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964322"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018328"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305991" y="1989292"/>
            <a:ext cx="4157663"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305993" y="1412875"/>
            <a:ext cx="4157997"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305993"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3374994"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05996"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2632508"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959021"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70744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3703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109892"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38493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732840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30743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046935"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3786439"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552594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7265444"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70388"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109892"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3846286"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5588899"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7328401"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6010090"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253877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4262893"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791581"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305995"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7465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2127076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4.sv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image" Target="../media/image4.svg"/><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image" Target="../media/image10.png"/><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theme" Target="../theme/theme4.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image" Target="../media/image10.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theme" Target="../theme/theme5.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19" Type="http://schemas.openxmlformats.org/officeDocument/2006/relationships/image" Target="../media/image4.svg"/><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186"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156324768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Lst>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309802" y="418452"/>
            <a:ext cx="8312649"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2" y="1412878"/>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6">
            <a:extLst>
              <a:ext uri="{96DAC541-7B7A-43D3-8B79-37D633B846F1}">
                <asvg:svgBlip xmlns:asvg="http://schemas.microsoft.com/office/drawing/2016/SVG/main" xmlns=""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4">
            <a:extLst>
              <a:ext uri="{96DAC541-7B7A-43D3-8B79-37D633B846F1}">
                <asvg:svgBlip xmlns:asvg="http://schemas.microsoft.com/office/drawing/2016/SVG/main" xmlns="" r:embed="rId25"/>
              </a:ext>
            </a:extLst>
          </a:blip>
          <a:srcRect l="81836" t="-4713" b="16530"/>
          <a:stretch/>
        </p:blipFill>
        <p:spPr>
          <a:xfrm>
            <a:off x="8660846" y="188640"/>
            <a:ext cx="318267"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3"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9818905"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0265208"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0711510"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3"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3" y="2468612"/>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5" y="2468612"/>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0265208" y="2468612"/>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0711510" y="2468612"/>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1157813" y="2468612"/>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0265208" y="3089935"/>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1157813" y="3089935"/>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1157813" y="4948922"/>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1157813" y="4330090"/>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1157813"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0711510" y="3089935"/>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0711510"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0711510" y="4330090"/>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9372603"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0265208"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0265208"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8">
            <a:extLst>
              <a:ext uri="{96DAC541-7B7A-43D3-8B79-37D633B846F1}">
                <asvg:svgBlip xmlns:asvg="http://schemas.microsoft.com/office/drawing/2016/SVG/main" xmlns="" r:embed="rId19"/>
              </a:ext>
            </a:extLst>
          </a:blip>
          <a:srcRect l="81836" t="-4713" b="16530"/>
          <a:stretch/>
        </p:blipFill>
        <p:spPr>
          <a:xfrm>
            <a:off x="8660846" y="188640"/>
            <a:ext cx="318267"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4"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9818906"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0265209"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0711511"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4"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4" y="2468614"/>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6" y="2468614"/>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0265209" y="2468614"/>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0711511" y="2468614"/>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1157814" y="2468614"/>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0265209" y="3089937"/>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1157814" y="3089937"/>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1157814" y="4948924"/>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1157814" y="4330092"/>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1157814"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0711511" y="3089937"/>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0711511"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0711511" y="4330092"/>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9372604"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026520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0265209"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36.xm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hyperlink" Target="https://docs.aws.amazon.com/AWSCloudFormation/latest/UserGuide/cfn-console-delete-stack.html" TargetMode="External"/><Relationship Id="rId2" Type="http://schemas.openxmlformats.org/officeDocument/2006/relationships/notesSlide" Target="../notesSlides/notesSlide13.xml"/><Relationship Id="rId1" Type="http://schemas.openxmlformats.org/officeDocument/2006/relationships/slideLayout" Target="../slideLayouts/slideLayout36.xml"/><Relationship Id="rId6" Type="http://schemas.openxmlformats.org/officeDocument/2006/relationships/image" Target="../media/image40.png"/><Relationship Id="rId5" Type="http://schemas.openxmlformats.org/officeDocument/2006/relationships/hyperlink" Target="http://docs.aws.amazon.com/cli/latest/reference/cloudformation/delete-stack.html" TargetMode="External"/><Relationship Id="rId4" Type="http://schemas.openxmlformats.org/officeDocument/2006/relationships/hyperlink" Target="http://docs.aws.amazon.com/AWSCloudFormation/latest/APIReference/API_DeleteStack.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36.xml"/><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36.xml"/><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36.xml"/><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36.xml"/><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36.xml"/><Relationship Id="rId5" Type="http://schemas.openxmlformats.org/officeDocument/2006/relationships/image" Target="../media/image46.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36.xml"/><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36.xml"/><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36.xm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xml"/><Relationship Id="rId1" Type="http://schemas.openxmlformats.org/officeDocument/2006/relationships/slideLayout" Target="../slideLayouts/slideLayout36.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36.xml"/><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8.xml"/><Relationship Id="rId1" Type="http://schemas.openxmlformats.org/officeDocument/2006/relationships/slideLayout" Target="../slideLayouts/slideLayout36.xml"/><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36.xml"/><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noAutofit/>
          </a:bodyPr>
          <a:lstStyle/>
          <a:p>
            <a:r>
              <a:rPr lang="en-US" sz="4400" dirty="0">
                <a:latin typeface="Candara" pitchFamily="34" charset="0"/>
              </a:rPr>
              <a:t>AWS Deployment &amp; Management Services </a:t>
            </a:r>
            <a:endParaRPr lang="en-US" sz="4400" b="0" dirty="0">
              <a:solidFill>
                <a:srgbClr val="000000"/>
              </a:solidFill>
              <a:latin typeface="Candara" pitchFamily="34" charset="0"/>
              <a:ea typeface="ＭＳ Ｐゴシック" pitchFamily="34" charset="-128"/>
            </a:endParaRPr>
          </a:p>
        </p:txBody>
      </p:sp>
      <p:sp>
        <p:nvSpPr>
          <p:cNvPr id="12" name="Subtitle 11"/>
          <p:cNvSpPr>
            <a:spLocks noGrp="1"/>
          </p:cNvSpPr>
          <p:nvPr>
            <p:ph type="subTitle" idx="1"/>
          </p:nvPr>
        </p:nvSpPr>
        <p:spPr/>
        <p:txBody>
          <a:bodyPr>
            <a:noAutofit/>
          </a:bodyPr>
          <a:lstStyle/>
          <a:p>
            <a:pPr lvl="0"/>
            <a:r>
              <a:rPr lang="en-US" sz="2000" dirty="0">
                <a:solidFill>
                  <a:srgbClr val="0070C0"/>
                </a:solidFill>
                <a:latin typeface="Candara" pitchFamily="34" charset="0"/>
                <a:ea typeface="ＭＳ Ｐゴシック" pitchFamily="34" charset="-128"/>
                <a:cs typeface="+mj-cs"/>
              </a:rPr>
              <a:t>Lesson 07: </a:t>
            </a:r>
            <a:r>
              <a:rPr lang="en-US" sz="2000" dirty="0">
                <a:latin typeface="Candara" pitchFamily="34" charset="0"/>
              </a:rPr>
              <a:t>AWS Deployment &amp; Management service</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25" y="5386746"/>
            <a:ext cx="3146425" cy="1265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479181" y="292553"/>
            <a:ext cx="8229600" cy="804863"/>
          </a:xfrm>
        </p:spPr>
        <p:txBody>
          <a:bodyPr vert="horz" lIns="84406" tIns="42203" rIns="84406" bIns="42203" rtlCol="0" anchor="ctr">
            <a:noAutofit/>
          </a:bodyPr>
          <a:lstStyle/>
          <a:p>
            <a:r>
              <a:rPr lang="en-US" sz="2000" dirty="0"/>
              <a:t>7.2: AWS CloudFormation</a:t>
            </a:r>
            <a:br>
              <a:rPr lang="en-US" sz="2000" dirty="0"/>
            </a:br>
            <a:r>
              <a:rPr lang="en-US" altLang="en-US" sz="2000" b="1" dirty="0"/>
              <a:t>AWS CloudFormation</a:t>
            </a:r>
          </a:p>
        </p:txBody>
      </p:sp>
      <p:sp>
        <p:nvSpPr>
          <p:cNvPr id="45059" name="Content Placeholder 2"/>
          <p:cNvSpPr>
            <a:spLocks noGrp="1"/>
          </p:cNvSpPr>
          <p:nvPr>
            <p:ph idx="4294967295"/>
          </p:nvPr>
        </p:nvSpPr>
        <p:spPr>
          <a:xfrm>
            <a:off x="624114" y="1439985"/>
            <a:ext cx="7597775" cy="4178300"/>
          </a:xfrm>
        </p:spPr>
        <p:txBody>
          <a:bodyPr>
            <a:normAutofit/>
          </a:bodyPr>
          <a:lstStyle/>
          <a:p>
            <a:r>
              <a:rPr lang="en-US" dirty="0">
                <a:latin typeface="Verdana" panose="020B0604030504040204" pitchFamily="34" charset="0"/>
                <a:ea typeface="Verdana" panose="020B0604030504040204" pitchFamily="34" charset="0"/>
                <a:cs typeface="Verdana" panose="020B0604030504040204" pitchFamily="34" charset="0"/>
              </a:rPr>
              <a:t>AWS CloudFormation provides a common language for you to describe and provision all the infrastructure resources in your cloud environment</a:t>
            </a:r>
            <a:r>
              <a:rPr lang="en-US" altLang="en-US" dirty="0">
                <a:latin typeface="Verdana" panose="020B0604030504040204" pitchFamily="34" charset="0"/>
                <a:ea typeface="Verdana" panose="020B0604030504040204" pitchFamily="34" charset="0"/>
                <a:cs typeface="Verdana" panose="020B0604030504040204" pitchFamily="34" charset="0"/>
              </a:rPr>
              <a:t>.</a:t>
            </a:r>
          </a:p>
          <a:p>
            <a:pPr marL="0" indent="0">
              <a:buNone/>
            </a:pPr>
            <a:endParaRPr lang="en-US" alt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It  allows us to use a simple text file to model and provisioning an automated and secure manner, all the resources needed for your applications across all regions and accounts.</a:t>
            </a:r>
          </a:p>
          <a:p>
            <a:endParaRPr lang="en-US" altLang="en-US"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This file serves as the single source of truth for your cloud environment. </a:t>
            </a:r>
          </a:p>
          <a:p>
            <a:pPr marL="0" indent="0">
              <a:buNone/>
            </a:pPr>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AWS CloudFormation is available at no additional charge, and you pay only for the AWS resources needed to run your applications </a:t>
            </a:r>
            <a:endParaRPr lang="en-US" altLang="en-US"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pic>
        <p:nvPicPr>
          <p:cNvPr id="4506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0298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479181" y="292554"/>
            <a:ext cx="8229600" cy="804863"/>
          </a:xfrm>
        </p:spPr>
        <p:txBody>
          <a:bodyPr vert="horz" lIns="84406" tIns="42203" rIns="84406" bIns="42203" rtlCol="0" anchor="ctr">
            <a:noAutofit/>
          </a:bodyPr>
          <a:lstStyle/>
          <a:p>
            <a:r>
              <a:rPr lang="en-US" sz="2000" dirty="0"/>
              <a:t>7.2: AWS CloudFormation</a:t>
            </a:r>
            <a:br>
              <a:rPr lang="en-US" sz="2000" dirty="0"/>
            </a:br>
            <a:r>
              <a:rPr lang="en-US" altLang="en-US" sz="2000" b="1" dirty="0"/>
              <a:t>AWS CloudFormation Workflow</a:t>
            </a:r>
          </a:p>
        </p:txBody>
      </p:sp>
      <p:pic>
        <p:nvPicPr>
          <p:cNvPr id="6" name="Content Placeholder 5" descr="https://docs.aws.amazon.com/AWSCloudFormation/latest/UserGuide/images/create-stack-diagram.png"/>
          <p:cNvPicPr>
            <a:picLocks noGrp="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1086078" y="1652588"/>
            <a:ext cx="7259637" cy="3514725"/>
          </a:xfrm>
          <a:prstGeom prst="rect">
            <a:avLst/>
          </a:prstGeom>
          <a:noFill/>
          <a:ln>
            <a:noFill/>
          </a:ln>
        </p:spPr>
      </p:pic>
      <p:pic>
        <p:nvPicPr>
          <p:cNvPr id="4506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2476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261257" y="249010"/>
            <a:ext cx="8229600" cy="804863"/>
          </a:xfrm>
        </p:spPr>
        <p:txBody>
          <a:bodyPr vert="horz" lIns="84406" tIns="42203" rIns="84406" bIns="42203" rtlCol="0" anchor="ctr">
            <a:noAutofit/>
          </a:bodyPr>
          <a:lstStyle/>
          <a:p>
            <a:r>
              <a:rPr lang="en-US" sz="2000" dirty="0"/>
              <a:t>7.2: AWS CloudFormation</a:t>
            </a:r>
            <a:br>
              <a:rPr lang="en-US" sz="2000" dirty="0"/>
            </a:br>
            <a:r>
              <a:rPr lang="en-US" altLang="en-US" sz="2000" b="1" dirty="0"/>
              <a:t>AWS CloudFormation </a:t>
            </a:r>
            <a:r>
              <a:rPr lang="en-US" sz="2000" dirty="0"/>
              <a:t>workflow</a:t>
            </a:r>
            <a:endParaRPr lang="en-US" altLang="en-US" sz="2000" b="1" dirty="0"/>
          </a:p>
        </p:txBody>
      </p:sp>
      <p:sp>
        <p:nvSpPr>
          <p:cNvPr id="45059" name="Content Placeholder 2"/>
          <p:cNvSpPr>
            <a:spLocks noGrp="1"/>
          </p:cNvSpPr>
          <p:nvPr>
            <p:ph idx="4294967295"/>
          </p:nvPr>
        </p:nvSpPr>
        <p:spPr>
          <a:xfrm>
            <a:off x="275772" y="1312863"/>
            <a:ext cx="7597775" cy="4178300"/>
          </a:xfrm>
        </p:spPr>
        <p:txBody>
          <a:bodyPr>
            <a:normAutofit/>
          </a:bodyPr>
          <a:lstStyle/>
          <a:p>
            <a:r>
              <a:rPr lang="en-US" dirty="0">
                <a:latin typeface="Verdana" panose="020B0604030504040204" pitchFamily="34" charset="0"/>
                <a:ea typeface="Verdana" panose="020B0604030504040204" pitchFamily="34" charset="0"/>
                <a:cs typeface="Verdana" panose="020B0604030504040204" pitchFamily="34" charset="0"/>
              </a:rPr>
              <a:t>You can design an AWS CloudFormation template (a JSON or YAML-formatted document) in AWS CloudFormation Designer or write one in a text editor.</a:t>
            </a:r>
          </a:p>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Save the template with proper file extension (i.e.  .json or . Yaml or .txt) locally or store in  a S3 bucket.</a:t>
            </a:r>
          </a:p>
          <a:p>
            <a:endParaRPr lang="en-US" altLang="en-US"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Create an AWS CloudFormation stack by specifying the location of your template file i.e. either </a:t>
            </a:r>
            <a:r>
              <a:rPr lang="en-US" dirty="0">
                <a:latin typeface="Verdana" panose="020B0604030504040204" pitchFamily="34" charset="0"/>
                <a:ea typeface="Verdana" panose="020B0604030504040204" pitchFamily="34" charset="0"/>
                <a:cs typeface="Verdana" panose="020B0604030504040204" pitchFamily="34" charset="0"/>
              </a:rPr>
              <a:t> </a:t>
            </a: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a path on your local computer or an Amazon S3 URL.</a:t>
            </a:r>
          </a:p>
        </p:txBody>
      </p:sp>
      <p:pic>
        <p:nvPicPr>
          <p:cNvPr id="4506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25629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653142" y="263525"/>
            <a:ext cx="8229600" cy="804863"/>
          </a:xfrm>
        </p:spPr>
        <p:txBody>
          <a:bodyPr vert="horz" lIns="84406" tIns="42203" rIns="84406" bIns="42203" rtlCol="0" anchor="ctr">
            <a:noAutofit/>
          </a:bodyPr>
          <a:lstStyle/>
          <a:p>
            <a:r>
              <a:rPr lang="en-US" sz="2000" dirty="0"/>
              <a:t>7.2: AWS CloudFormation</a:t>
            </a:r>
            <a:br>
              <a:rPr lang="en-US" sz="2000" dirty="0"/>
            </a:br>
            <a:r>
              <a:rPr lang="en-US" altLang="en-US" sz="2000" b="1" dirty="0"/>
              <a:t>AWS CloudFormation </a:t>
            </a:r>
            <a:r>
              <a:rPr lang="en-US" sz="2000" dirty="0"/>
              <a:t>workflow</a:t>
            </a:r>
            <a:endParaRPr lang="en-US" altLang="en-US" sz="2000" b="1" dirty="0"/>
          </a:p>
        </p:txBody>
      </p:sp>
      <p:sp>
        <p:nvSpPr>
          <p:cNvPr id="45059" name="Content Placeholder 2"/>
          <p:cNvSpPr>
            <a:spLocks noGrp="1"/>
          </p:cNvSpPr>
          <p:nvPr>
            <p:ph idx="4294967295"/>
          </p:nvPr>
        </p:nvSpPr>
        <p:spPr>
          <a:xfrm>
            <a:off x="479181" y="1312863"/>
            <a:ext cx="7597775" cy="4178300"/>
          </a:xfrm>
        </p:spPr>
        <p:txBody>
          <a:bodyPr>
            <a:noAutofit/>
          </a:bodyPr>
          <a:lstStyle/>
          <a:p>
            <a:r>
              <a:rPr lang="en-US" dirty="0">
                <a:latin typeface="Verdana" panose="020B0604030504040204" pitchFamily="34" charset="0"/>
                <a:ea typeface="Verdana" panose="020B0604030504040204" pitchFamily="34" charset="0"/>
                <a:cs typeface="Verdana" panose="020B0604030504040204" pitchFamily="34" charset="0"/>
              </a:rPr>
              <a:t>AWS CloudFormation provisions and configures resources by making calls to the AWS services that are described in your template.</a:t>
            </a:r>
          </a:p>
          <a:p>
            <a:pPr marL="0" indent="0">
              <a:buNone/>
            </a:pPr>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After all the resources have been created, AWS CloudFormation reports that your stack has been created.</a:t>
            </a:r>
          </a:p>
          <a:p>
            <a:pPr marL="0" indent="0">
              <a:buNone/>
            </a:pPr>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 If stack creation fails, AWS CloudFormation rolls back your changes by deleting the resources that it created.</a:t>
            </a:r>
          </a:p>
          <a:p>
            <a:endParaRPr lang="en-US" altLang="en-US"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When you delete a stack, you specify the stack to delete, and AWS CloudFormation deletes the stack and all the resources in that stack. You can delete stacks by using the AWS CloudFormation </a:t>
            </a:r>
            <a:r>
              <a:rPr lang="en-US" dirty="0">
                <a:latin typeface="Verdana" panose="020B0604030504040204" pitchFamily="34" charset="0"/>
                <a:ea typeface="Verdana" panose="020B0604030504040204" pitchFamily="34" charset="0"/>
                <a:cs typeface="Verdana" panose="020B0604030504040204" pitchFamily="34" charset="0"/>
                <a:hlinkClick r:id="rId3"/>
              </a:rPr>
              <a:t>console</a:t>
            </a:r>
            <a:r>
              <a:rPr lang="en-US" dirty="0">
                <a:latin typeface="Verdana" panose="020B0604030504040204" pitchFamily="34" charset="0"/>
                <a:ea typeface="Verdana" panose="020B0604030504040204" pitchFamily="34" charset="0"/>
                <a:cs typeface="Verdana" panose="020B0604030504040204" pitchFamily="34" charset="0"/>
              </a:rPr>
              <a:t>, </a:t>
            </a:r>
            <a:r>
              <a:rPr lang="en-US" dirty="0">
                <a:latin typeface="Verdana" panose="020B0604030504040204" pitchFamily="34" charset="0"/>
                <a:ea typeface="Verdana" panose="020B0604030504040204" pitchFamily="34" charset="0"/>
                <a:cs typeface="Verdana" panose="020B0604030504040204" pitchFamily="34" charset="0"/>
                <a:hlinkClick r:id="rId4"/>
              </a:rPr>
              <a:t>API</a:t>
            </a:r>
            <a:r>
              <a:rPr lang="en-US" dirty="0">
                <a:latin typeface="Verdana" panose="020B0604030504040204" pitchFamily="34" charset="0"/>
                <a:ea typeface="Verdana" panose="020B0604030504040204" pitchFamily="34" charset="0"/>
                <a:cs typeface="Verdana" panose="020B0604030504040204" pitchFamily="34" charset="0"/>
              </a:rPr>
              <a:t>, or </a:t>
            </a:r>
            <a:r>
              <a:rPr lang="en-US" dirty="0">
                <a:latin typeface="Verdana" panose="020B0604030504040204" pitchFamily="34" charset="0"/>
                <a:ea typeface="Verdana" panose="020B0604030504040204" pitchFamily="34" charset="0"/>
                <a:cs typeface="Verdana" panose="020B0604030504040204" pitchFamily="34" charset="0"/>
                <a:hlinkClick r:id="rId5"/>
              </a:rPr>
              <a:t>AWS CLI</a:t>
            </a:r>
            <a:r>
              <a:rPr lang="en-US" dirty="0">
                <a:latin typeface="Verdana" panose="020B0604030504040204" pitchFamily="34" charset="0"/>
                <a:ea typeface="Verdana" panose="020B0604030504040204" pitchFamily="34" charset="0"/>
                <a:cs typeface="Verdana" panose="020B0604030504040204" pitchFamily="34" charset="0"/>
              </a:rPr>
              <a:t>.</a:t>
            </a:r>
            <a:endParaRPr lang="en-US" altLang="en-US"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pic>
        <p:nvPicPr>
          <p:cNvPr id="45061"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9180" y="5763428"/>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35517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393063" y="205468"/>
            <a:ext cx="8229600" cy="804863"/>
          </a:xfrm>
        </p:spPr>
        <p:txBody>
          <a:bodyPr vert="horz" lIns="84406" tIns="42203" rIns="84406" bIns="42203" rtlCol="0" anchor="ctr">
            <a:noAutofit/>
          </a:bodyPr>
          <a:lstStyle/>
          <a:p>
            <a:r>
              <a:rPr lang="en-US" sz="2000" dirty="0"/>
              <a:t>7.3: AWS Cloudwatch</a:t>
            </a:r>
            <a:br>
              <a:rPr lang="en-US" sz="2000" dirty="0"/>
            </a:br>
            <a:r>
              <a:rPr lang="en-US" altLang="en-US" sz="2000" b="1" dirty="0"/>
              <a:t>Amazon Cloudwatch</a:t>
            </a:r>
            <a:r>
              <a:rPr lang="en-US" sz="2000" dirty="0"/>
              <a:t> </a:t>
            </a:r>
            <a:r>
              <a:rPr lang="en-US" altLang="en-US" sz="2000" b="1" dirty="0"/>
              <a:t> </a:t>
            </a:r>
          </a:p>
        </p:txBody>
      </p:sp>
      <p:sp>
        <p:nvSpPr>
          <p:cNvPr id="45059" name="Content Placeholder 2"/>
          <p:cNvSpPr>
            <a:spLocks noGrp="1"/>
          </p:cNvSpPr>
          <p:nvPr>
            <p:ph idx="4294967295"/>
          </p:nvPr>
        </p:nvSpPr>
        <p:spPr>
          <a:xfrm>
            <a:off x="682863" y="1257260"/>
            <a:ext cx="7597775" cy="4178300"/>
          </a:xfrm>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It is a monitoring service for AWS cloud resources and the applications you run on AWS.</a:t>
            </a:r>
          </a:p>
          <a:p>
            <a:endParaRPr lang="en-US" sz="1600"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Amazon CloudWatch can be used  to</a:t>
            </a:r>
          </a:p>
          <a:p>
            <a:pPr lvl="1"/>
            <a:r>
              <a:rPr lang="en-US" sz="1600" dirty="0">
                <a:latin typeface="Verdana" panose="020B0604030504040204" pitchFamily="34" charset="0"/>
                <a:ea typeface="Verdana" panose="020B0604030504040204" pitchFamily="34" charset="0"/>
                <a:cs typeface="Verdana" panose="020B0604030504040204" pitchFamily="34" charset="0"/>
              </a:rPr>
              <a:t> collect and track metrics,</a:t>
            </a:r>
          </a:p>
          <a:p>
            <a:pPr lvl="1"/>
            <a:r>
              <a:rPr lang="en-US" sz="1600" dirty="0">
                <a:latin typeface="Verdana" panose="020B0604030504040204" pitchFamily="34" charset="0"/>
                <a:ea typeface="Verdana" panose="020B0604030504040204" pitchFamily="34" charset="0"/>
                <a:cs typeface="Verdana" panose="020B0604030504040204" pitchFamily="34" charset="0"/>
              </a:rPr>
              <a:t> collect and monitor log files, </a:t>
            </a:r>
          </a:p>
          <a:p>
            <a:pPr lvl="1"/>
            <a:r>
              <a:rPr lang="en-US" sz="1600" dirty="0">
                <a:latin typeface="Verdana" panose="020B0604030504040204" pitchFamily="34" charset="0"/>
                <a:ea typeface="Verdana" panose="020B0604030504040204" pitchFamily="34" charset="0"/>
                <a:cs typeface="Verdana" panose="020B0604030504040204" pitchFamily="34" charset="0"/>
              </a:rPr>
              <a:t>set alarms, </a:t>
            </a:r>
          </a:p>
          <a:p>
            <a:pPr lvl="1"/>
            <a:r>
              <a:rPr lang="en-US" sz="1600" dirty="0">
                <a:latin typeface="Verdana" panose="020B0604030504040204" pitchFamily="34" charset="0"/>
                <a:ea typeface="Verdana" panose="020B0604030504040204" pitchFamily="34" charset="0"/>
                <a:cs typeface="Verdana" panose="020B0604030504040204" pitchFamily="34" charset="0"/>
              </a:rPr>
              <a:t>and automatically react to changes in your AWS resources.</a:t>
            </a:r>
          </a:p>
        </p:txBody>
      </p:sp>
      <p:pic>
        <p:nvPicPr>
          <p:cNvPr id="4506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6043" y="4947547"/>
            <a:ext cx="829191" cy="976026"/>
          </a:xfrm>
          <a:prstGeom prst="rect">
            <a:avLst/>
          </a:prstGeom>
        </p:spPr>
      </p:pic>
    </p:spTree>
    <p:extLst>
      <p:ext uri="{BB962C8B-B14F-4D97-AF65-F5344CB8AC3E}">
        <p14:creationId xmlns:p14="http://schemas.microsoft.com/office/powerpoint/2010/main" val="1636924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465634" y="263525"/>
            <a:ext cx="8229600" cy="804863"/>
          </a:xfrm>
        </p:spPr>
        <p:txBody>
          <a:bodyPr vert="horz" lIns="84406" tIns="42203" rIns="84406" bIns="42203" rtlCol="0" anchor="ctr">
            <a:noAutofit/>
          </a:bodyPr>
          <a:lstStyle/>
          <a:p>
            <a:r>
              <a:rPr lang="en-US" sz="2000" dirty="0"/>
              <a:t>7.3: AWS Cloudwatch</a:t>
            </a:r>
            <a:br>
              <a:rPr lang="en-US" sz="2000" dirty="0"/>
            </a:br>
            <a:r>
              <a:rPr lang="en-US" altLang="en-US" sz="2000" b="1" dirty="0"/>
              <a:t>Amazon Cloudwatch</a:t>
            </a:r>
            <a:r>
              <a:rPr lang="en-US" sz="2000" dirty="0"/>
              <a:t> </a:t>
            </a:r>
            <a:r>
              <a:rPr lang="en-US" altLang="en-US" sz="2000" b="1" dirty="0"/>
              <a:t> </a:t>
            </a:r>
          </a:p>
        </p:txBody>
      </p:sp>
      <p:sp>
        <p:nvSpPr>
          <p:cNvPr id="45059" name="Content Placeholder 2"/>
          <p:cNvSpPr>
            <a:spLocks noGrp="1"/>
          </p:cNvSpPr>
          <p:nvPr>
            <p:ph idx="4294967295"/>
          </p:nvPr>
        </p:nvSpPr>
        <p:spPr>
          <a:xfrm>
            <a:off x="479181" y="1257260"/>
            <a:ext cx="7801457" cy="4178300"/>
          </a:xfrm>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It can monitor AWS resources such as</a:t>
            </a:r>
          </a:p>
          <a:p>
            <a:pPr lvl="1"/>
            <a:r>
              <a:rPr lang="en-US" sz="1600" dirty="0">
                <a:latin typeface="Verdana" panose="020B0604030504040204" pitchFamily="34" charset="0"/>
                <a:ea typeface="Verdana" panose="020B0604030504040204" pitchFamily="34" charset="0"/>
                <a:cs typeface="Verdana" panose="020B0604030504040204" pitchFamily="34" charset="0"/>
              </a:rPr>
              <a:t>Amazon EC2 instances, </a:t>
            </a:r>
          </a:p>
          <a:p>
            <a:pPr lvl="1"/>
            <a:r>
              <a:rPr lang="en-US" sz="1600" dirty="0">
                <a:latin typeface="Verdana" panose="020B0604030504040204" pitchFamily="34" charset="0"/>
                <a:ea typeface="Verdana" panose="020B0604030504040204" pitchFamily="34" charset="0"/>
                <a:cs typeface="Verdana" panose="020B0604030504040204" pitchFamily="34" charset="0"/>
              </a:rPr>
              <a:t>Amazon DynamoDB tables,</a:t>
            </a:r>
          </a:p>
          <a:p>
            <a:pPr lvl="1"/>
            <a:r>
              <a:rPr lang="en-US" sz="1600" dirty="0">
                <a:latin typeface="Verdana" panose="020B0604030504040204" pitchFamily="34" charset="0"/>
                <a:ea typeface="Verdana" panose="020B0604030504040204" pitchFamily="34" charset="0"/>
                <a:cs typeface="Verdana" panose="020B0604030504040204" pitchFamily="34" charset="0"/>
              </a:rPr>
              <a:t> and Amazon RDS DB instances, </a:t>
            </a:r>
          </a:p>
          <a:p>
            <a:pPr lvl="1"/>
            <a:r>
              <a:rPr lang="en-US" sz="1600" dirty="0">
                <a:latin typeface="Verdana" panose="020B0604030504040204" pitchFamily="34" charset="0"/>
                <a:ea typeface="Verdana" panose="020B0604030504040204" pitchFamily="34" charset="0"/>
                <a:cs typeface="Verdana" panose="020B0604030504040204" pitchFamily="34" charset="0"/>
              </a:rPr>
              <a:t> custom metrics generated by your applications and services, </a:t>
            </a:r>
          </a:p>
          <a:p>
            <a:pPr lvl="1"/>
            <a:r>
              <a:rPr lang="en-US" sz="1600" dirty="0">
                <a:latin typeface="Verdana" panose="020B0604030504040204" pitchFamily="34" charset="0"/>
                <a:ea typeface="Verdana" panose="020B0604030504040204" pitchFamily="34" charset="0"/>
                <a:cs typeface="Verdana" panose="020B0604030504040204" pitchFamily="34" charset="0"/>
              </a:rPr>
              <a:t>and any log files your applications generate</a:t>
            </a:r>
          </a:p>
          <a:p>
            <a:pPr lvl="1"/>
            <a:endParaRPr lang="en-US" sz="1600" dirty="0">
              <a:latin typeface="Verdana" panose="020B0604030504040204" pitchFamily="34" charset="0"/>
              <a:ea typeface="Verdana" panose="020B0604030504040204" pitchFamily="34" charset="0"/>
              <a:cs typeface="Verdana" panose="020B0604030504040204" pitchFamily="34" charset="0"/>
            </a:endParaRPr>
          </a:p>
          <a:p>
            <a:r>
              <a:rPr lang="en-US" sz="1600" dirty="0">
                <a:latin typeface="Verdana" panose="020B0604030504040204" pitchFamily="34" charset="0"/>
                <a:ea typeface="Verdana" panose="020B0604030504040204" pitchFamily="34" charset="0"/>
                <a:cs typeface="Verdana" panose="020B0604030504040204" pitchFamily="34" charset="0"/>
              </a:rPr>
              <a:t>It provides a reliable, scalable, and flexible monitoring solution that you can start using within minutes. </a:t>
            </a:r>
          </a:p>
          <a:p>
            <a:r>
              <a:rPr lang="en-US" sz="1600" dirty="0">
                <a:latin typeface="Verdana" panose="020B0604030504040204" pitchFamily="34" charset="0"/>
                <a:ea typeface="Verdana" panose="020B0604030504040204" pitchFamily="34" charset="0"/>
                <a:cs typeface="Verdana" panose="020B0604030504040204" pitchFamily="34" charset="0"/>
              </a:rPr>
              <a:t>Amazon CloudWatch allows programmatically retrieve the monitoring data, view graphs, and set alarms to help you troubleshoot, spot trends, and take automated action based on the state of your cloud environment.</a:t>
            </a:r>
          </a:p>
        </p:txBody>
      </p:sp>
      <p:pic>
        <p:nvPicPr>
          <p:cNvPr id="4506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6043" y="4947547"/>
            <a:ext cx="829191" cy="976026"/>
          </a:xfrm>
          <a:prstGeom prst="rect">
            <a:avLst/>
          </a:prstGeom>
        </p:spPr>
      </p:pic>
    </p:spTree>
    <p:extLst>
      <p:ext uri="{BB962C8B-B14F-4D97-AF65-F5344CB8AC3E}">
        <p14:creationId xmlns:p14="http://schemas.microsoft.com/office/powerpoint/2010/main" val="4172263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595086" y="336096"/>
            <a:ext cx="8229600" cy="804863"/>
          </a:xfrm>
        </p:spPr>
        <p:txBody>
          <a:bodyPr vert="horz" lIns="84406" tIns="42203" rIns="84406" bIns="42203" rtlCol="0" anchor="ctr">
            <a:noAutofit/>
          </a:bodyPr>
          <a:lstStyle/>
          <a:p>
            <a:r>
              <a:rPr lang="en-US" sz="2000" dirty="0"/>
              <a:t>7.3: AWS Cloudwatch</a:t>
            </a:r>
            <a:br>
              <a:rPr lang="en-US" sz="2000" dirty="0"/>
            </a:br>
            <a:r>
              <a:rPr lang="en-US" altLang="en-US" sz="2000" b="1" dirty="0"/>
              <a:t>Amazon Cloudwatch - Benefits</a:t>
            </a:r>
            <a:r>
              <a:rPr lang="en-US" sz="2000" dirty="0"/>
              <a:t> </a:t>
            </a:r>
            <a:r>
              <a:rPr lang="en-US" altLang="en-US" sz="2000" b="1" dirty="0"/>
              <a:t> </a:t>
            </a:r>
          </a:p>
        </p:txBody>
      </p:sp>
      <p:sp>
        <p:nvSpPr>
          <p:cNvPr id="45059" name="Content Placeholder 2"/>
          <p:cNvSpPr>
            <a:spLocks noGrp="1"/>
          </p:cNvSpPr>
          <p:nvPr>
            <p:ph idx="4294967295"/>
          </p:nvPr>
        </p:nvSpPr>
        <p:spPr>
          <a:xfrm>
            <a:off x="479181" y="1337049"/>
            <a:ext cx="8280638" cy="4178300"/>
          </a:xfrm>
        </p:spPr>
        <p:txBody>
          <a:bodyPr>
            <a:normAutofit/>
          </a:bodyPr>
          <a:lstStyle/>
          <a:p>
            <a:r>
              <a:rPr lang="en-US" dirty="0">
                <a:latin typeface="Verdana" panose="020B0604030504040204" pitchFamily="34" charset="0"/>
                <a:ea typeface="Verdana" panose="020B0604030504040204" pitchFamily="34" charset="0"/>
                <a:cs typeface="Verdana" panose="020B0604030504040204" pitchFamily="34" charset="0"/>
              </a:rPr>
              <a:t>Monitor Amazon EC2</a:t>
            </a:r>
          </a:p>
          <a:p>
            <a:pPr lvl="1"/>
            <a:r>
              <a:rPr lang="en-US" sz="1600" dirty="0">
                <a:latin typeface="Verdana" panose="020B0604030504040204" pitchFamily="34" charset="0"/>
                <a:ea typeface="Verdana" panose="020B0604030504040204" pitchFamily="34" charset="0"/>
                <a:cs typeface="Verdana" panose="020B0604030504040204" pitchFamily="34" charset="0"/>
              </a:rPr>
              <a:t>One can view metrics for CPU utilization, data transfer, and disk usage activity from Amazon EC2 instances (Basic Monitoring) for no additional charge.</a:t>
            </a:r>
          </a:p>
          <a:p>
            <a:pPr marL="174625" lvl="1" indent="0">
              <a:buNone/>
            </a:pPr>
            <a:endParaRPr lang="en-US" sz="1800"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Monitor Other AWS Resources</a:t>
            </a:r>
          </a:p>
          <a:p>
            <a:pPr lvl="1"/>
            <a:r>
              <a:rPr lang="en-US" sz="1600" dirty="0">
                <a:latin typeface="Verdana" panose="020B0604030504040204" pitchFamily="34" charset="0"/>
                <a:ea typeface="Verdana" panose="020B0604030504040204" pitchFamily="34" charset="0"/>
                <a:cs typeface="Verdana" panose="020B0604030504040204" pitchFamily="34" charset="0"/>
              </a:rPr>
              <a:t>It Monitor metrics on Amazon DynamoDB tables, Amazon EBS volumes, Amazon RDS DB instances, Amazon Elastic MapReduce job flows, Elastic Load Balancers, Amazon SQS queues, Amazon SNS topics, and more for no additional charge.</a:t>
            </a:r>
          </a:p>
          <a:p>
            <a:pPr marL="174625" lvl="1" indent="0">
              <a:buNone/>
            </a:pPr>
            <a:endParaRPr lang="en-US" sz="1800"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Monitor Custom Metrics : </a:t>
            </a:r>
          </a:p>
          <a:p>
            <a:pPr lvl="1"/>
            <a:r>
              <a:rPr lang="en-US" sz="1600" dirty="0">
                <a:latin typeface="Verdana" panose="020B0604030504040204" pitchFamily="34" charset="0"/>
                <a:ea typeface="Verdana" panose="020B0604030504040204" pitchFamily="34" charset="0"/>
                <a:cs typeface="Verdana" panose="020B0604030504040204" pitchFamily="34" charset="0"/>
              </a:rPr>
              <a:t>Through a Simple API request ,one can submit the Custom Metrics generated by it’s own applications and have them monitored by Amazon CloudWatch..</a:t>
            </a:r>
          </a:p>
          <a:p>
            <a:pPr marL="174625" lvl="1"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p:txBody>
      </p:sp>
      <p:pic>
        <p:nvPicPr>
          <p:cNvPr id="4506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6110" y="5515349"/>
            <a:ext cx="829191" cy="976026"/>
          </a:xfrm>
          <a:prstGeom prst="rect">
            <a:avLst/>
          </a:prstGeom>
        </p:spPr>
      </p:pic>
    </p:spTree>
    <p:extLst>
      <p:ext uri="{BB962C8B-B14F-4D97-AF65-F5344CB8AC3E}">
        <p14:creationId xmlns:p14="http://schemas.microsoft.com/office/powerpoint/2010/main" val="3602275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479181" y="249010"/>
            <a:ext cx="8229600" cy="804863"/>
          </a:xfrm>
        </p:spPr>
        <p:txBody>
          <a:bodyPr vert="horz" lIns="84406" tIns="42203" rIns="84406" bIns="42203" rtlCol="0" anchor="ctr">
            <a:noAutofit/>
          </a:bodyPr>
          <a:lstStyle/>
          <a:p>
            <a:r>
              <a:rPr lang="en-US" sz="2000" dirty="0"/>
              <a:t>7.3: AWS Cloudwatch</a:t>
            </a:r>
            <a:br>
              <a:rPr lang="en-US" sz="2000" dirty="0"/>
            </a:br>
            <a:r>
              <a:rPr lang="en-US" altLang="en-US" sz="2000" b="1" dirty="0"/>
              <a:t>Amazon Cloudwatch - Benefits</a:t>
            </a:r>
            <a:r>
              <a:rPr lang="en-US" sz="2000" dirty="0"/>
              <a:t> </a:t>
            </a:r>
            <a:r>
              <a:rPr lang="en-US" altLang="en-US" sz="2000" b="1" dirty="0"/>
              <a:t> </a:t>
            </a:r>
          </a:p>
        </p:txBody>
      </p:sp>
      <p:sp>
        <p:nvSpPr>
          <p:cNvPr id="45059" name="Content Placeholder 2"/>
          <p:cNvSpPr>
            <a:spLocks noGrp="1"/>
          </p:cNvSpPr>
          <p:nvPr>
            <p:ph idx="4294967295"/>
          </p:nvPr>
        </p:nvSpPr>
        <p:spPr>
          <a:xfrm>
            <a:off x="479181" y="1257260"/>
            <a:ext cx="8113276" cy="4178300"/>
          </a:xfrm>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Monitor and store Logs : </a:t>
            </a:r>
          </a:p>
          <a:p>
            <a:pPr lvl="1"/>
            <a:r>
              <a:rPr lang="en-US" sz="1600" dirty="0">
                <a:latin typeface="Verdana" panose="020B0604030504040204" pitchFamily="34" charset="0"/>
                <a:ea typeface="Verdana" panose="020B0604030504040204" pitchFamily="34" charset="0"/>
                <a:cs typeface="Verdana" panose="020B0604030504040204" pitchFamily="34" charset="0"/>
              </a:rPr>
              <a:t>One can send it’s existing system, application, and custom log files to CloudWatch Logs and monitor these logs in near real-time.</a:t>
            </a:r>
          </a:p>
          <a:p>
            <a:pPr marL="0"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Set Alarms</a:t>
            </a:r>
          </a:p>
          <a:p>
            <a:pPr lvl="1"/>
            <a:r>
              <a:rPr lang="en-US" sz="1600" dirty="0">
                <a:latin typeface="Verdana" panose="020B0604030504040204" pitchFamily="34" charset="0"/>
                <a:ea typeface="Verdana" panose="020B0604030504040204" pitchFamily="34" charset="0"/>
                <a:cs typeface="Verdana" panose="020B0604030504040204" pitchFamily="34" charset="0"/>
              </a:rPr>
              <a:t>It helps to Set alarms on any of your metrics to send you notifications or take other automated actions. </a:t>
            </a:r>
          </a:p>
          <a:p>
            <a:pPr marL="174625" lvl="1"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View Graphs and Statistics</a:t>
            </a:r>
          </a:p>
          <a:p>
            <a:pPr lvl="1"/>
            <a:r>
              <a:rPr lang="en-US" sz="1600" dirty="0">
                <a:latin typeface="Verdana" panose="020B0604030504040204" pitchFamily="34" charset="0"/>
                <a:ea typeface="Verdana" panose="020B0604030504040204" pitchFamily="34" charset="0"/>
                <a:cs typeface="Verdana" panose="020B0604030504040204" pitchFamily="34" charset="0"/>
              </a:rPr>
              <a:t>Amazon Cloudwatch Dashboards enable us to create re-usable graphs of AWS resources and custom metrics so you can quickly monitor operational status and identify issues at a glance.</a:t>
            </a:r>
          </a:p>
        </p:txBody>
      </p:sp>
      <p:pic>
        <p:nvPicPr>
          <p:cNvPr id="4506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2157" y="5484162"/>
            <a:ext cx="829191" cy="976026"/>
          </a:xfrm>
          <a:prstGeom prst="rect">
            <a:avLst/>
          </a:prstGeom>
        </p:spPr>
      </p:pic>
    </p:spTree>
    <p:extLst>
      <p:ext uri="{BB962C8B-B14F-4D97-AF65-F5344CB8AC3E}">
        <p14:creationId xmlns:p14="http://schemas.microsoft.com/office/powerpoint/2010/main" val="6543925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6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idx="4294967295"/>
          </p:nvPr>
        </p:nvSpPr>
        <p:spPr>
          <a:xfrm>
            <a:off x="612775" y="412750"/>
            <a:ext cx="8531225" cy="855663"/>
          </a:xfrm>
        </p:spPr>
        <p:txBody>
          <a:bodyPr>
            <a:normAutofit/>
          </a:bodyPr>
          <a:lstStyle/>
          <a:p>
            <a:r>
              <a:rPr lang="en-US" sz="2000" dirty="0"/>
              <a:t>7.3: AWS Cloudwatch</a:t>
            </a:r>
            <a:r>
              <a:rPr lang="en-US" altLang="en-US" sz="2000" b="1" dirty="0"/>
              <a:t/>
            </a:r>
            <a:br>
              <a:rPr lang="en-US" altLang="en-US" sz="2000" b="1" dirty="0"/>
            </a:br>
            <a:r>
              <a:rPr lang="en-US" altLang="en-US" sz="2000" b="1" dirty="0"/>
              <a:t>Amazon Cloudwatch</a:t>
            </a:r>
            <a:endParaRPr lang="en-US" sz="2000" dirty="0"/>
          </a:p>
        </p:txBody>
      </p:sp>
      <p:pic>
        <p:nvPicPr>
          <p:cNvPr id="6" name="Picture 5" descr="Related image"/>
          <p:cNvPicPr/>
          <p:nvPr/>
        </p:nvPicPr>
        <p:blipFill>
          <a:blip r:embed="rId4">
            <a:extLst>
              <a:ext uri="{28A0092B-C50C-407E-A947-70E740481C1C}">
                <a14:useLocalDpi xmlns:a14="http://schemas.microsoft.com/office/drawing/2010/main" val="0"/>
              </a:ext>
            </a:extLst>
          </a:blip>
          <a:srcRect/>
          <a:stretch>
            <a:fillRect/>
          </a:stretch>
        </p:blipFill>
        <p:spPr bwMode="auto">
          <a:xfrm>
            <a:off x="773723" y="1511300"/>
            <a:ext cx="7356725" cy="4224216"/>
          </a:xfrm>
          <a:prstGeom prst="rect">
            <a:avLst/>
          </a:prstGeom>
          <a:noFill/>
          <a:ln>
            <a:noFill/>
          </a:ln>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0448" y="5130272"/>
            <a:ext cx="829191" cy="976026"/>
          </a:xfrm>
          <a:prstGeom prst="rect">
            <a:avLst/>
          </a:prstGeom>
        </p:spPr>
      </p:pic>
    </p:spTree>
    <p:extLst>
      <p:ext uri="{BB962C8B-B14F-4D97-AF65-F5344CB8AC3E}">
        <p14:creationId xmlns:p14="http://schemas.microsoft.com/office/powerpoint/2010/main" val="3037427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612775" y="311150"/>
            <a:ext cx="8531225" cy="855663"/>
          </a:xfrm>
        </p:spPr>
        <p:txBody>
          <a:bodyPr>
            <a:normAutofit/>
          </a:bodyPr>
          <a:lstStyle/>
          <a:p>
            <a:r>
              <a:rPr lang="en-US" sz="2000" dirty="0"/>
              <a:t>7.3: AWS Cloudwatch</a:t>
            </a:r>
            <a:br>
              <a:rPr lang="en-US" sz="2000" dirty="0"/>
            </a:br>
            <a:r>
              <a:rPr lang="en-US" sz="2000" dirty="0"/>
              <a:t>Demo</a:t>
            </a:r>
          </a:p>
        </p:txBody>
      </p:sp>
      <p:sp>
        <p:nvSpPr>
          <p:cNvPr id="281679" name="Rectangle 79"/>
          <p:cNvSpPr>
            <a:spLocks noGrp="1"/>
          </p:cNvSpPr>
          <p:nvPr>
            <p:ph idx="4294967295"/>
          </p:nvPr>
        </p:nvSpPr>
        <p:spPr>
          <a:xfrm>
            <a:off x="740205" y="1451882"/>
            <a:ext cx="6650038" cy="4643438"/>
          </a:xfrm>
        </p:spPr>
        <p:txBody>
          <a:bodyPr/>
          <a:lstStyle/>
          <a:p>
            <a:r>
              <a:rPr lang="en-US" dirty="0">
                <a:solidFill>
                  <a:srgbClr val="000000"/>
                </a:solidFill>
                <a:latin typeface="Verdana" panose="020B0604030504040204" pitchFamily="34" charset="0"/>
                <a:ea typeface="Verdana" panose="020B0604030504040204" pitchFamily="34" charset="0"/>
                <a:cs typeface="Verdana" panose="020B0604030504040204" pitchFamily="34" charset="0"/>
              </a:rPr>
              <a:t>Demo on:</a:t>
            </a:r>
          </a:p>
          <a:p>
            <a:pPr lvl="1"/>
            <a:r>
              <a:rPr lang="en-US" sz="1600" dirty="0">
                <a:solidFill>
                  <a:srgbClr val="000000"/>
                </a:solidFill>
                <a:latin typeface="Verdana" panose="020B0604030504040204" pitchFamily="34" charset="0"/>
                <a:ea typeface="Verdana" panose="020B0604030504040204" pitchFamily="34" charset="0"/>
                <a:cs typeface="Verdana" panose="020B0604030504040204" pitchFamily="34" charset="0"/>
              </a:rPr>
              <a:t>Amazon Cloudwatch ( Steps given in Note section)</a:t>
            </a:r>
          </a:p>
        </p:txBody>
      </p:sp>
      <p:sp>
        <p:nvSpPr>
          <p:cNvPr id="4" name="Cloud 3"/>
          <p:cNvSpPr/>
          <p:nvPr/>
        </p:nvSpPr>
        <p:spPr>
          <a:xfrm>
            <a:off x="1269243" y="3186533"/>
            <a:ext cx="4043936" cy="2610879"/>
          </a:xfrm>
          <a:prstGeom prst="cloud">
            <a:avLst/>
          </a:prstGeom>
          <a:ln/>
          <a:effectLst>
            <a:glow rad="228600">
              <a:schemeClr val="accent1">
                <a:satMod val="175000"/>
                <a:alpha val="40000"/>
              </a:schemeClr>
            </a:glow>
            <a:outerShdw blurRad="63500" sx="102000" sy="102000" algn="ctr"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anchor="ctr"/>
          <a:lstStyle/>
          <a:p>
            <a:pPr algn="ctr" eaLnBrk="1" hangingPunct="1">
              <a:defRPr/>
            </a:pPr>
            <a:endParaRPr lang="en-US" sz="1662"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0149" y="3528322"/>
            <a:ext cx="1355075" cy="1572488"/>
          </a:xfrm>
          <a:prstGeom prst="rect">
            <a:avLst/>
          </a:prstGeom>
        </p:spPr>
      </p:pic>
    </p:spTree>
    <p:extLst>
      <p:ext uri="{BB962C8B-B14F-4D97-AF65-F5344CB8AC3E}">
        <p14:creationId xmlns:p14="http://schemas.microsoft.com/office/powerpoint/2010/main" val="2826031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83746" y="354693"/>
            <a:ext cx="8531225" cy="855663"/>
          </a:xfrm>
        </p:spPr>
        <p:txBody>
          <a:bodyPr/>
          <a:lstStyle/>
          <a:p>
            <a:r>
              <a:rPr lang="en-US" sz="2000" dirty="0">
                <a:latin typeface="Verdana" panose="020B0604030504040204" pitchFamily="34" charset="0"/>
                <a:ea typeface="Verdana" panose="020B0604030504040204" pitchFamily="34" charset="0"/>
                <a:cs typeface="Verdana" panose="020B0604030504040204" pitchFamily="34" charset="0"/>
              </a:rPr>
              <a:t>Lesson Objectives</a:t>
            </a:r>
          </a:p>
        </p:txBody>
      </p:sp>
      <p:sp>
        <p:nvSpPr>
          <p:cNvPr id="4" name="Content Placeholder 3"/>
          <p:cNvSpPr>
            <a:spLocks noGrp="1"/>
          </p:cNvSpPr>
          <p:nvPr>
            <p:ph idx="4294967295"/>
          </p:nvPr>
        </p:nvSpPr>
        <p:spPr>
          <a:xfrm>
            <a:off x="798286" y="1495425"/>
            <a:ext cx="6794500" cy="4643438"/>
          </a:xfrm>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In this lesson, you will learn</a:t>
            </a:r>
            <a:r>
              <a:rPr lang="en-US" dirty="0" smtClean="0">
                <a:latin typeface="Verdana" panose="020B0604030504040204" pitchFamily="34" charset="0"/>
                <a:ea typeface="Verdana" panose="020B0604030504040204" pitchFamily="34" charset="0"/>
                <a:cs typeface="Verdana" panose="020B0604030504040204" pitchFamily="34" charset="0"/>
              </a:rPr>
              <a:t>:</a:t>
            </a:r>
          </a:p>
          <a:p>
            <a:endParaRPr lang="en-US" dirty="0">
              <a:latin typeface="Verdana" panose="020B0604030504040204" pitchFamily="34" charset="0"/>
              <a:ea typeface="Verdana" panose="020B0604030504040204" pitchFamily="34" charset="0"/>
              <a:cs typeface="Verdana" panose="020B0604030504040204" pitchFamily="34" charset="0"/>
            </a:endParaRPr>
          </a:p>
          <a:p>
            <a:pPr lvl="1"/>
            <a:r>
              <a:rPr lang="en-US" dirty="0">
                <a:latin typeface="Verdana" panose="020B0604030504040204" pitchFamily="34" charset="0"/>
                <a:ea typeface="Verdana" panose="020B0604030504040204" pitchFamily="34" charset="0"/>
                <a:cs typeface="Verdana" panose="020B0604030504040204" pitchFamily="34" charset="0"/>
              </a:rPr>
              <a:t>Amazon Elastic Beanstalk</a:t>
            </a:r>
          </a:p>
          <a:p>
            <a:pPr lvl="1"/>
            <a:r>
              <a:rPr lang="en-US" dirty="0">
                <a:latin typeface="Verdana" panose="020B0604030504040204" pitchFamily="34" charset="0"/>
                <a:ea typeface="Verdana" panose="020B0604030504040204" pitchFamily="34" charset="0"/>
                <a:cs typeface="Verdana" panose="020B0604030504040204" pitchFamily="34" charset="0"/>
              </a:rPr>
              <a:t>AWS CloudFormation</a:t>
            </a:r>
          </a:p>
          <a:p>
            <a:pPr lvl="1"/>
            <a:r>
              <a:rPr lang="en-US" dirty="0">
                <a:latin typeface="Verdana" panose="020B0604030504040204" pitchFamily="34" charset="0"/>
                <a:ea typeface="Verdana" panose="020B0604030504040204" pitchFamily="34" charset="0"/>
                <a:cs typeface="Verdana" panose="020B0604030504040204" pitchFamily="34" charset="0"/>
              </a:rPr>
              <a:t>Amazon Cloudwatch</a:t>
            </a:r>
          </a:p>
          <a:p>
            <a:pPr lvl="1"/>
            <a:r>
              <a:rPr lang="en-US" dirty="0">
                <a:latin typeface="Verdana" panose="020B0604030504040204" pitchFamily="34" charset="0"/>
                <a:ea typeface="Verdana" panose="020B0604030504040204" pitchFamily="34" charset="0"/>
                <a:cs typeface="Verdana" panose="020B0604030504040204" pitchFamily="34" charset="0"/>
              </a:rPr>
              <a:t>Codebuild</a:t>
            </a:r>
          </a:p>
          <a:p>
            <a:pPr lvl="1"/>
            <a:r>
              <a:rPr lang="en-US" dirty="0">
                <a:latin typeface="Verdana" panose="020B0604030504040204" pitchFamily="34" charset="0"/>
                <a:ea typeface="Verdana" panose="020B0604030504040204" pitchFamily="34" charset="0"/>
                <a:cs typeface="Verdana" panose="020B0604030504040204" pitchFamily="34" charset="0"/>
              </a:rPr>
              <a:t>CodeDeploy</a:t>
            </a:r>
          </a:p>
          <a:p>
            <a:pPr marL="174625" lvl="1" indent="0">
              <a:buNone/>
            </a:pPr>
            <a:endParaRPr lang="en-US"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986971" y="412750"/>
            <a:ext cx="8531225" cy="855663"/>
          </a:xfrm>
        </p:spPr>
        <p:txBody>
          <a:bodyPr>
            <a:normAutofit/>
          </a:bodyPr>
          <a:lstStyle/>
          <a:p>
            <a:r>
              <a:rPr lang="en-US" sz="2000" dirty="0"/>
              <a:t>7.3: AWS Cloudwatch</a:t>
            </a:r>
            <a:br>
              <a:rPr lang="en-US" sz="2000" dirty="0"/>
            </a:br>
            <a:r>
              <a:rPr lang="en-US" sz="2000" dirty="0"/>
              <a:t>Demo</a:t>
            </a:r>
          </a:p>
        </p:txBody>
      </p:sp>
      <p:sp>
        <p:nvSpPr>
          <p:cNvPr id="281679" name="Rectangle 79"/>
          <p:cNvSpPr>
            <a:spLocks noGrp="1"/>
          </p:cNvSpPr>
          <p:nvPr>
            <p:ph idx="4294967295"/>
          </p:nvPr>
        </p:nvSpPr>
        <p:spPr>
          <a:xfrm>
            <a:off x="1117600" y="1626054"/>
            <a:ext cx="6650038" cy="4643438"/>
          </a:xfrm>
        </p:spPr>
        <p:txBody>
          <a:bodyPr/>
          <a:lstStyle/>
          <a:p>
            <a:r>
              <a:rPr lang="en-US" dirty="0">
                <a:solidFill>
                  <a:srgbClr val="000000"/>
                </a:solidFill>
                <a:latin typeface="Candara"/>
              </a:rPr>
              <a:t>Demo on:</a:t>
            </a:r>
          </a:p>
          <a:p>
            <a:pPr lvl="1"/>
            <a:r>
              <a:rPr lang="en-US" dirty="0">
                <a:solidFill>
                  <a:srgbClr val="000000"/>
                </a:solidFill>
                <a:latin typeface="Candara"/>
                <a:cs typeface="Arial" pitchFamily="34" charset="0"/>
              </a:rPr>
              <a:t>Amazon Cloudwatch ( Steps given in Note section)</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4684" y="5333096"/>
            <a:ext cx="694063" cy="805421"/>
          </a:xfrm>
          <a:prstGeom prst="rect">
            <a:avLst/>
          </a:prstGeom>
        </p:spPr>
      </p:pic>
      <p:pic>
        <p:nvPicPr>
          <p:cNvPr id="2" name="Picture 1"/>
          <p:cNvPicPr>
            <a:picLocks noChangeAspect="1"/>
          </p:cNvPicPr>
          <p:nvPr/>
        </p:nvPicPr>
        <p:blipFill>
          <a:blip r:embed="rId4"/>
          <a:stretch>
            <a:fillRect/>
          </a:stretch>
        </p:blipFill>
        <p:spPr>
          <a:xfrm>
            <a:off x="2159306" y="2380375"/>
            <a:ext cx="6125378" cy="4149245"/>
          </a:xfrm>
          <a:prstGeom prst="rect">
            <a:avLst/>
          </a:prstGeom>
        </p:spPr>
      </p:pic>
    </p:spTree>
    <p:extLst>
      <p:ext uri="{BB962C8B-B14F-4D97-AF65-F5344CB8AC3E}">
        <p14:creationId xmlns:p14="http://schemas.microsoft.com/office/powerpoint/2010/main" val="21519473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841829" y="249011"/>
            <a:ext cx="8229600" cy="804863"/>
          </a:xfrm>
        </p:spPr>
        <p:txBody>
          <a:bodyPr vert="horz" lIns="84406" tIns="42203" rIns="84406" bIns="42203" rtlCol="0" anchor="ctr">
            <a:noAutofit/>
          </a:bodyPr>
          <a:lstStyle/>
          <a:p>
            <a:r>
              <a:rPr lang="en-US" sz="2000" dirty="0"/>
              <a:t>7.4: AWS CodeBuild</a:t>
            </a:r>
            <a:br>
              <a:rPr lang="en-US" sz="2000" dirty="0"/>
            </a:br>
            <a:r>
              <a:rPr lang="en-US" sz="2000" dirty="0"/>
              <a:t>Amazon CodeBuild</a:t>
            </a:r>
          </a:p>
        </p:txBody>
      </p:sp>
      <p:sp>
        <p:nvSpPr>
          <p:cNvPr id="45059" name="Content Placeholder 2"/>
          <p:cNvSpPr>
            <a:spLocks noGrp="1"/>
          </p:cNvSpPr>
          <p:nvPr>
            <p:ph idx="4294967295"/>
          </p:nvPr>
        </p:nvSpPr>
        <p:spPr>
          <a:xfrm>
            <a:off x="772501" y="1348113"/>
            <a:ext cx="8023156" cy="4178300"/>
          </a:xfrm>
        </p:spPr>
        <p:txBody>
          <a:bodyPr/>
          <a:lstStyle/>
          <a:p>
            <a:pPr>
              <a:buFont typeface="Wingdings" panose="05000000000000000000" pitchFamily="2" charset="2"/>
              <a:buChar char="§"/>
            </a:pPr>
            <a:r>
              <a:rPr lang="en-US" dirty="0">
                <a:latin typeface="Verdana" panose="020B0604030504040204" pitchFamily="34" charset="0"/>
                <a:ea typeface="Verdana" panose="020B0604030504040204" pitchFamily="34" charset="0"/>
                <a:cs typeface="Verdana" panose="020B0604030504040204" pitchFamily="34" charset="0"/>
              </a:rPr>
              <a:t>AWS CodeBuild is a fully managed build service which compiles source code, runs tests, and produces software packages that are ready to deploy.</a:t>
            </a:r>
          </a:p>
          <a:p>
            <a:pPr>
              <a:buFont typeface="Wingdings" panose="05000000000000000000" pitchFamily="2" charset="2"/>
              <a:buChar char="§"/>
            </a:pPr>
            <a:r>
              <a:rPr lang="en-US" dirty="0" smtClean="0">
                <a:latin typeface="Verdana" panose="020B0604030504040204" pitchFamily="34" charset="0"/>
                <a:ea typeface="Verdana" panose="020B0604030504040204" pitchFamily="34" charset="0"/>
                <a:cs typeface="Verdana" panose="020B0604030504040204" pitchFamily="34" charset="0"/>
              </a:rPr>
              <a:t>One </a:t>
            </a:r>
            <a:r>
              <a:rPr lang="en-US" dirty="0">
                <a:latin typeface="Verdana" panose="020B0604030504040204" pitchFamily="34" charset="0"/>
                <a:ea typeface="Verdana" panose="020B0604030504040204" pitchFamily="34" charset="0"/>
                <a:cs typeface="Verdana" panose="020B0604030504040204" pitchFamily="34" charset="0"/>
              </a:rPr>
              <a:t>don’t need to provision, manage, and scale it’s own build servers.</a:t>
            </a:r>
          </a:p>
          <a:p>
            <a:pPr>
              <a:buFont typeface="Wingdings" panose="05000000000000000000" pitchFamily="2" charset="2"/>
              <a:buChar char="§"/>
            </a:pPr>
            <a:r>
              <a:rPr lang="en-US" dirty="0" err="1" smtClean="0">
                <a:latin typeface="Verdana" panose="020B0604030504040204" pitchFamily="34" charset="0"/>
                <a:ea typeface="Verdana" panose="020B0604030504040204" pitchFamily="34" charset="0"/>
                <a:cs typeface="Verdana" panose="020B0604030504040204" pitchFamily="34" charset="0"/>
              </a:rPr>
              <a:t>CodeBuild</a:t>
            </a:r>
            <a:r>
              <a:rPr lang="en-US" dirty="0" smtClean="0">
                <a:latin typeface="Verdana" panose="020B0604030504040204" pitchFamily="34" charset="0"/>
                <a:ea typeface="Verdana" panose="020B0604030504040204" pitchFamily="34" charset="0"/>
                <a:cs typeface="Verdana" panose="020B0604030504040204" pitchFamily="34" charset="0"/>
              </a:rPr>
              <a:t> </a:t>
            </a:r>
            <a:r>
              <a:rPr lang="en-US" dirty="0">
                <a:latin typeface="Verdana" panose="020B0604030504040204" pitchFamily="34" charset="0"/>
                <a:ea typeface="Verdana" panose="020B0604030504040204" pitchFamily="34" charset="0"/>
                <a:cs typeface="Verdana" panose="020B0604030504040204" pitchFamily="34" charset="0"/>
              </a:rPr>
              <a:t>scales continuously and processes multiple builds concurrently, so your builds are not left waiting in a queue</a:t>
            </a:r>
          </a:p>
          <a:p>
            <a:pPr>
              <a:buFont typeface="Wingdings" panose="05000000000000000000" pitchFamily="2" charset="2"/>
              <a:buChar char="§"/>
            </a:pPr>
            <a:endParaRPr lang="en-US" sz="1600"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altLang="en-US" sz="1846" dirty="0">
              <a:latin typeface="Verdana" panose="020B0604030504040204" pitchFamily="34" charset="0"/>
              <a:ea typeface="Verdana" panose="020B0604030504040204" pitchFamily="34" charset="0"/>
              <a:cs typeface="Verdana" panose="020B0604030504040204" pitchFamily="34" charset="0"/>
            </a:endParaRPr>
          </a:p>
        </p:txBody>
      </p:sp>
      <p:pic>
        <p:nvPicPr>
          <p:cNvPr id="4506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https://docs.aws.amazon.com/codebuild/latest/userguide/images/overview.png"/>
          <p:cNvPicPr/>
          <p:nvPr/>
        </p:nvPicPr>
        <p:blipFill>
          <a:blip r:embed="rId4">
            <a:extLst>
              <a:ext uri="{28A0092B-C50C-407E-A947-70E740481C1C}">
                <a14:useLocalDpi xmlns:a14="http://schemas.microsoft.com/office/drawing/2010/main" val="0"/>
              </a:ext>
            </a:extLst>
          </a:blip>
          <a:srcRect/>
          <a:stretch>
            <a:fillRect/>
          </a:stretch>
        </p:blipFill>
        <p:spPr bwMode="auto">
          <a:xfrm>
            <a:off x="2851637" y="3804551"/>
            <a:ext cx="6128239" cy="2298253"/>
          </a:xfrm>
          <a:prstGeom prst="rect">
            <a:avLst/>
          </a:prstGeom>
          <a:noFill/>
          <a:ln>
            <a:noFill/>
          </a:ln>
        </p:spPr>
      </p:pic>
    </p:spTree>
    <p:extLst>
      <p:ext uri="{BB962C8B-B14F-4D97-AF65-F5344CB8AC3E}">
        <p14:creationId xmlns:p14="http://schemas.microsoft.com/office/powerpoint/2010/main" val="28684966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479181" y="278039"/>
            <a:ext cx="8229600" cy="804863"/>
          </a:xfrm>
        </p:spPr>
        <p:txBody>
          <a:bodyPr vert="horz" lIns="84406" tIns="42203" rIns="84406" bIns="42203" rtlCol="0" anchor="ctr">
            <a:noAutofit/>
          </a:bodyPr>
          <a:lstStyle/>
          <a:p>
            <a:r>
              <a:rPr lang="en-US" sz="2000" dirty="0"/>
              <a:t>7.4: AWS CodeBuild</a:t>
            </a:r>
            <a:br>
              <a:rPr lang="en-US" sz="2000" dirty="0"/>
            </a:br>
            <a:r>
              <a:rPr lang="en-US" sz="2000" dirty="0"/>
              <a:t>Amazon CodeBuild - Benefits</a:t>
            </a:r>
          </a:p>
        </p:txBody>
      </p:sp>
      <p:sp>
        <p:nvSpPr>
          <p:cNvPr id="45059" name="Content Placeholder 2"/>
          <p:cNvSpPr>
            <a:spLocks noGrp="1"/>
          </p:cNvSpPr>
          <p:nvPr>
            <p:ph idx="4294967295"/>
          </p:nvPr>
        </p:nvSpPr>
        <p:spPr>
          <a:xfrm>
            <a:off x="1001485" y="1439985"/>
            <a:ext cx="7597775" cy="4178300"/>
          </a:xfrm>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The benefits of </a:t>
            </a:r>
            <a:r>
              <a:rPr lang="en-US" dirty="0" err="1">
                <a:latin typeface="Verdana" panose="020B0604030504040204" pitchFamily="34" charset="0"/>
                <a:ea typeface="Verdana" panose="020B0604030504040204" pitchFamily="34" charset="0"/>
                <a:cs typeface="Verdana" panose="020B0604030504040204" pitchFamily="34" charset="0"/>
              </a:rPr>
              <a:t>Codebuild</a:t>
            </a:r>
            <a:r>
              <a:rPr lang="en-US" dirty="0">
                <a:latin typeface="Verdana" panose="020B0604030504040204" pitchFamily="34" charset="0"/>
                <a:ea typeface="Verdana" panose="020B0604030504040204" pitchFamily="34" charset="0"/>
                <a:cs typeface="Verdana" panose="020B0604030504040204" pitchFamily="34" charset="0"/>
              </a:rPr>
              <a:t> </a:t>
            </a:r>
            <a:r>
              <a:rPr lang="en-US" dirty="0" smtClean="0">
                <a:latin typeface="Verdana" panose="020B0604030504040204" pitchFamily="34" charset="0"/>
                <a:ea typeface="Verdana" panose="020B0604030504040204" pitchFamily="34" charset="0"/>
                <a:cs typeface="Verdana" panose="020B0604030504040204" pitchFamily="34" charset="0"/>
              </a:rPr>
              <a:t>are</a:t>
            </a:r>
          </a:p>
          <a:p>
            <a:endParaRPr lang="en-US" dirty="0">
              <a:latin typeface="Verdana" panose="020B0604030504040204" pitchFamily="34" charset="0"/>
              <a:ea typeface="Verdana" panose="020B0604030504040204" pitchFamily="34" charset="0"/>
              <a:cs typeface="Verdana" panose="020B0604030504040204" pitchFamily="34" charset="0"/>
            </a:endParaRPr>
          </a:p>
          <a:p>
            <a:pPr lvl="1"/>
            <a:r>
              <a:rPr lang="en-US" sz="1600" dirty="0">
                <a:latin typeface="Verdana" panose="020B0604030504040204" pitchFamily="34" charset="0"/>
                <a:ea typeface="Verdana" panose="020B0604030504040204" pitchFamily="34" charset="0"/>
                <a:cs typeface="Verdana" panose="020B0604030504040204" pitchFamily="34" charset="0"/>
              </a:rPr>
              <a:t>Fully managed Build service.</a:t>
            </a:r>
          </a:p>
          <a:p>
            <a:pPr lvl="1"/>
            <a:r>
              <a:rPr lang="en-US" sz="1600" dirty="0">
                <a:latin typeface="Verdana" panose="020B0604030504040204" pitchFamily="34" charset="0"/>
                <a:ea typeface="Verdana" panose="020B0604030504040204" pitchFamily="34" charset="0"/>
                <a:cs typeface="Verdana" panose="020B0604030504040204" pitchFamily="34" charset="0"/>
              </a:rPr>
              <a:t>On demand</a:t>
            </a:r>
          </a:p>
          <a:p>
            <a:pPr lvl="1"/>
            <a:r>
              <a:rPr lang="en-US" sz="1600" dirty="0">
                <a:latin typeface="Verdana" panose="020B0604030504040204" pitchFamily="34" charset="0"/>
                <a:ea typeface="Verdana" panose="020B0604030504040204" pitchFamily="34" charset="0"/>
                <a:cs typeface="Verdana" panose="020B0604030504040204" pitchFamily="34" charset="0"/>
              </a:rPr>
              <a:t>Out of the Box</a:t>
            </a:r>
          </a:p>
          <a:p>
            <a:pPr lvl="1"/>
            <a:r>
              <a:rPr lang="en-US" sz="1600" dirty="0">
                <a:latin typeface="Verdana" panose="020B0604030504040204" pitchFamily="34" charset="0"/>
                <a:ea typeface="Verdana" panose="020B0604030504040204" pitchFamily="34" charset="0"/>
                <a:cs typeface="Verdana" panose="020B0604030504040204" pitchFamily="34" charset="0"/>
              </a:rPr>
              <a:t>Continuous Scaling</a:t>
            </a:r>
          </a:p>
          <a:p>
            <a:pPr lvl="1"/>
            <a:r>
              <a:rPr lang="en-US" sz="1600" dirty="0">
                <a:latin typeface="Verdana" panose="020B0604030504040204" pitchFamily="34" charset="0"/>
                <a:ea typeface="Verdana" panose="020B0604030504040204" pitchFamily="34" charset="0"/>
                <a:cs typeface="Verdana" panose="020B0604030504040204" pitchFamily="34" charset="0"/>
              </a:rPr>
              <a:t>Enables Continuous Integration and Delivery</a:t>
            </a:r>
          </a:p>
          <a:p>
            <a:pPr lvl="1"/>
            <a:r>
              <a:rPr lang="en-US" sz="1600" dirty="0">
                <a:latin typeface="Verdana" panose="020B0604030504040204" pitchFamily="34" charset="0"/>
                <a:ea typeface="Verdana" panose="020B0604030504040204" pitchFamily="34" charset="0"/>
                <a:cs typeface="Verdana" panose="020B0604030504040204" pitchFamily="34" charset="0"/>
              </a:rPr>
              <a:t>Secure</a:t>
            </a:r>
          </a:p>
          <a:p>
            <a:pPr marL="0"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altLang="en-US" sz="1600" dirty="0">
              <a:latin typeface="Verdana" panose="020B0604030504040204" pitchFamily="34" charset="0"/>
              <a:ea typeface="Verdana" panose="020B0604030504040204" pitchFamily="34" charset="0"/>
              <a:cs typeface="Verdana" panose="020B0604030504040204" pitchFamily="34" charset="0"/>
            </a:endParaRPr>
          </a:p>
        </p:txBody>
      </p:sp>
      <p:pic>
        <p:nvPicPr>
          <p:cNvPr id="4506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123963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914400" y="263525"/>
            <a:ext cx="8229600" cy="804863"/>
          </a:xfrm>
        </p:spPr>
        <p:txBody>
          <a:bodyPr vert="horz" lIns="84406" tIns="42203" rIns="84406" bIns="42203" rtlCol="0" anchor="ctr">
            <a:noAutofit/>
          </a:bodyPr>
          <a:lstStyle/>
          <a:p>
            <a:r>
              <a:rPr lang="en-US" sz="2000" dirty="0"/>
              <a:t>7.5: AWS CodeDeploy</a:t>
            </a:r>
            <a:br>
              <a:rPr lang="en-US" sz="2000" dirty="0"/>
            </a:br>
            <a:r>
              <a:rPr lang="en-US" sz="2000" dirty="0"/>
              <a:t>Amazon CodeDeploy</a:t>
            </a:r>
          </a:p>
        </p:txBody>
      </p:sp>
      <p:sp>
        <p:nvSpPr>
          <p:cNvPr id="45059" name="Content Placeholder 2"/>
          <p:cNvSpPr>
            <a:spLocks noGrp="1"/>
          </p:cNvSpPr>
          <p:nvPr>
            <p:ph idx="4294967295"/>
          </p:nvPr>
        </p:nvSpPr>
        <p:spPr>
          <a:xfrm>
            <a:off x="856343" y="1439985"/>
            <a:ext cx="7982857" cy="4178300"/>
          </a:xfrm>
        </p:spPr>
        <p:txBody>
          <a:bodyPr>
            <a:noAutofit/>
          </a:bodyPr>
          <a:lstStyle/>
          <a:p>
            <a:r>
              <a:rPr lang="en-US" dirty="0">
                <a:latin typeface="Verdana" panose="020B0604030504040204" pitchFamily="34" charset="0"/>
                <a:ea typeface="Verdana" panose="020B0604030504040204" pitchFamily="34" charset="0"/>
                <a:cs typeface="Verdana" panose="020B0604030504040204" pitchFamily="34" charset="0"/>
              </a:rPr>
              <a:t>AWS CodeDeploy is a service that automates software deployments to a variety of compute services including Amazon EC2,  on-premises instances.</a:t>
            </a:r>
          </a:p>
          <a:p>
            <a:pPr marL="0" indent="0">
              <a:buNone/>
            </a:pPr>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AWS CodeDeploy can deploy application content that runs on a server and is stored in Amazon S3 buckets, GitHub repositories, n-premises.</a:t>
            </a:r>
          </a:p>
          <a:p>
            <a:pPr marL="0" indent="0">
              <a:buNone/>
            </a:pPr>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It rapidly release new features and Avoid downtime during application deployment.</a:t>
            </a:r>
          </a:p>
          <a:p>
            <a:pPr marL="0" indent="0">
              <a:buNone/>
            </a:pPr>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AWS CodeDeploy works with various systems for configuration management, source control, continuous integration, continuous delivery, and continuous deployment.</a:t>
            </a:r>
            <a:endParaRPr altLang="en-US" dirty="0">
              <a:latin typeface="Verdana" panose="020B0604030504040204" pitchFamily="34" charset="0"/>
              <a:ea typeface="Verdana" panose="020B0604030504040204" pitchFamily="34" charset="0"/>
              <a:cs typeface="Verdana" panose="020B0604030504040204" pitchFamily="34" charset="0"/>
            </a:endParaRPr>
          </a:p>
        </p:txBody>
      </p:sp>
      <p:pic>
        <p:nvPicPr>
          <p:cNvPr id="4506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07524" y="5618284"/>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5399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783772" y="278040"/>
            <a:ext cx="8229600" cy="804863"/>
          </a:xfrm>
        </p:spPr>
        <p:txBody>
          <a:bodyPr vert="horz" lIns="84406" tIns="42203" rIns="84406" bIns="42203" rtlCol="0" anchor="ctr">
            <a:noAutofit/>
          </a:bodyPr>
          <a:lstStyle/>
          <a:p>
            <a:r>
              <a:rPr lang="en-US" sz="2000" dirty="0"/>
              <a:t>7.5: AWS CodeDeploy</a:t>
            </a:r>
            <a:br>
              <a:rPr lang="en-US" sz="2000" dirty="0"/>
            </a:br>
            <a:r>
              <a:rPr lang="en-US" sz="2000" dirty="0"/>
              <a:t>Amazon CodeDeploy - Benefits</a:t>
            </a:r>
          </a:p>
        </p:txBody>
      </p:sp>
      <p:sp>
        <p:nvSpPr>
          <p:cNvPr id="45059" name="Content Placeholder 2"/>
          <p:cNvSpPr>
            <a:spLocks noGrp="1"/>
          </p:cNvSpPr>
          <p:nvPr>
            <p:ph idx="4294967295"/>
          </p:nvPr>
        </p:nvSpPr>
        <p:spPr>
          <a:xfrm>
            <a:off x="1146628" y="1439985"/>
            <a:ext cx="7597775" cy="4178300"/>
          </a:xfrm>
        </p:spPr>
        <p:txBody>
          <a:bodyPr/>
          <a:lstStyle/>
          <a:p>
            <a:r>
              <a:rPr lang="en-US" sz="1600" b="1" dirty="0">
                <a:latin typeface="Verdana" panose="020B0604030504040204" pitchFamily="34" charset="0"/>
                <a:ea typeface="Verdana" panose="020B0604030504040204" pitchFamily="34" charset="0"/>
                <a:cs typeface="Verdana" panose="020B0604030504040204" pitchFamily="34" charset="0"/>
              </a:rPr>
              <a:t>Server and serverless applications</a:t>
            </a:r>
          </a:p>
          <a:p>
            <a:pPr marL="0"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a:p>
            <a:r>
              <a:rPr lang="en-US" sz="1600" b="1" dirty="0">
                <a:latin typeface="Verdana" panose="020B0604030504040204" pitchFamily="34" charset="0"/>
                <a:ea typeface="Verdana" panose="020B0604030504040204" pitchFamily="34" charset="0"/>
                <a:cs typeface="Verdana" panose="020B0604030504040204" pitchFamily="34" charset="0"/>
              </a:rPr>
              <a:t>Automated deployments</a:t>
            </a:r>
            <a:r>
              <a:rPr lang="en-US" sz="1600" dirty="0">
                <a:latin typeface="Verdana" panose="020B0604030504040204" pitchFamily="34" charset="0"/>
                <a:ea typeface="Verdana" panose="020B0604030504040204" pitchFamily="34" charset="0"/>
                <a:cs typeface="Verdana" panose="020B0604030504040204" pitchFamily="34" charset="0"/>
              </a:rPr>
              <a:t>.</a:t>
            </a:r>
          </a:p>
          <a:p>
            <a:endParaRPr lang="en-US" sz="1600" b="1" dirty="0">
              <a:latin typeface="Verdana" panose="020B0604030504040204" pitchFamily="34" charset="0"/>
              <a:ea typeface="Verdana" panose="020B0604030504040204" pitchFamily="34" charset="0"/>
              <a:cs typeface="Verdana" panose="020B0604030504040204" pitchFamily="34" charset="0"/>
            </a:endParaRPr>
          </a:p>
          <a:p>
            <a:r>
              <a:rPr lang="en-US" sz="1600" b="1" dirty="0">
                <a:latin typeface="Verdana" panose="020B0604030504040204" pitchFamily="34" charset="0"/>
                <a:ea typeface="Verdana" panose="020B0604030504040204" pitchFamily="34" charset="0"/>
                <a:cs typeface="Verdana" panose="020B0604030504040204" pitchFamily="34" charset="0"/>
              </a:rPr>
              <a:t>It Minimize downtime</a:t>
            </a:r>
            <a:r>
              <a:rPr lang="en-US" sz="1600" dirty="0">
                <a:latin typeface="Verdana" panose="020B0604030504040204" pitchFamily="34" charset="0"/>
                <a:ea typeface="Verdana" panose="020B0604030504040204" pitchFamily="34" charset="0"/>
                <a:cs typeface="Verdana" panose="020B0604030504040204" pitchFamily="34" charset="0"/>
              </a:rPr>
              <a:t>.</a:t>
            </a:r>
          </a:p>
          <a:p>
            <a:endParaRPr lang="en-US" sz="1600" b="1" dirty="0">
              <a:latin typeface="Verdana" panose="020B0604030504040204" pitchFamily="34" charset="0"/>
              <a:ea typeface="Verdana" panose="020B0604030504040204" pitchFamily="34" charset="0"/>
              <a:cs typeface="Verdana" panose="020B0604030504040204" pitchFamily="34" charset="0"/>
            </a:endParaRPr>
          </a:p>
          <a:p>
            <a:r>
              <a:rPr lang="en-US" sz="1600" b="1" dirty="0">
                <a:latin typeface="Verdana" panose="020B0604030504040204" pitchFamily="34" charset="0"/>
                <a:ea typeface="Verdana" panose="020B0604030504040204" pitchFamily="34" charset="0"/>
                <a:cs typeface="Verdana" panose="020B0604030504040204" pitchFamily="34" charset="0"/>
              </a:rPr>
              <a:t>Stop and roll back</a:t>
            </a:r>
          </a:p>
          <a:p>
            <a:endParaRPr lang="en-US" sz="1600" b="1" dirty="0">
              <a:latin typeface="Verdana" panose="020B0604030504040204" pitchFamily="34" charset="0"/>
              <a:ea typeface="Verdana" panose="020B0604030504040204" pitchFamily="34" charset="0"/>
              <a:cs typeface="Verdana" panose="020B0604030504040204" pitchFamily="34" charset="0"/>
            </a:endParaRPr>
          </a:p>
          <a:p>
            <a:r>
              <a:rPr lang="en-US" sz="1600" b="1" dirty="0">
                <a:latin typeface="Verdana" panose="020B0604030504040204" pitchFamily="34" charset="0"/>
                <a:ea typeface="Verdana" panose="020B0604030504040204" pitchFamily="34" charset="0"/>
                <a:cs typeface="Verdana" panose="020B0604030504040204" pitchFamily="34" charset="0"/>
              </a:rPr>
              <a:t>Centralized control</a:t>
            </a:r>
          </a:p>
          <a:p>
            <a:endParaRPr lang="en-US" sz="1600" b="1" dirty="0">
              <a:latin typeface="Verdana" panose="020B0604030504040204" pitchFamily="34" charset="0"/>
              <a:ea typeface="Verdana" panose="020B0604030504040204" pitchFamily="34" charset="0"/>
              <a:cs typeface="Verdana" panose="020B0604030504040204" pitchFamily="34" charset="0"/>
            </a:endParaRPr>
          </a:p>
          <a:p>
            <a:r>
              <a:rPr lang="en-US" sz="1600" b="1" dirty="0">
                <a:latin typeface="Verdana" panose="020B0604030504040204" pitchFamily="34" charset="0"/>
                <a:ea typeface="Verdana" panose="020B0604030504040204" pitchFamily="34" charset="0"/>
                <a:cs typeface="Verdana" panose="020B0604030504040204" pitchFamily="34" charset="0"/>
              </a:rPr>
              <a:t>Easy to adopt</a:t>
            </a:r>
            <a:endParaRPr lang="en-US" sz="1600"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altLang="en-US" sz="1600" dirty="0">
              <a:latin typeface="Verdana" panose="020B0604030504040204" pitchFamily="34" charset="0"/>
              <a:ea typeface="Verdana" panose="020B0604030504040204" pitchFamily="34" charset="0"/>
              <a:cs typeface="Verdana" panose="020B0604030504040204" pitchFamily="34" charset="0"/>
            </a:endParaRPr>
          </a:p>
        </p:txBody>
      </p:sp>
      <p:pic>
        <p:nvPicPr>
          <p:cNvPr id="4506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1897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914400" y="263525"/>
            <a:ext cx="8229600" cy="804863"/>
          </a:xfrm>
        </p:spPr>
        <p:txBody>
          <a:bodyPr vert="horz" lIns="84406" tIns="42203" rIns="84406" bIns="42203" rtlCol="0" anchor="ctr">
            <a:noAutofit/>
          </a:bodyPr>
          <a:lstStyle/>
          <a:p>
            <a:r>
              <a:rPr lang="en-US" sz="2000" dirty="0"/>
              <a:t>7.5: AWS CodeDeploy</a:t>
            </a:r>
            <a:br>
              <a:rPr lang="en-US" sz="2000" dirty="0"/>
            </a:br>
            <a:r>
              <a:rPr lang="en-US" sz="2000" dirty="0"/>
              <a:t>AWS Codedeploy</a:t>
            </a:r>
          </a:p>
        </p:txBody>
      </p:sp>
      <p:pic>
        <p:nvPicPr>
          <p:cNvPr id="4506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descr="Related image"/>
          <p:cNvPicPr/>
          <p:nvPr/>
        </p:nvPicPr>
        <p:blipFill>
          <a:blip r:embed="rId4">
            <a:extLst>
              <a:ext uri="{28A0092B-C50C-407E-A947-70E740481C1C}">
                <a14:useLocalDpi xmlns:a14="http://schemas.microsoft.com/office/drawing/2010/main" val="0"/>
              </a:ext>
            </a:extLst>
          </a:blip>
          <a:srcRect/>
          <a:stretch>
            <a:fillRect/>
          </a:stretch>
        </p:blipFill>
        <p:spPr bwMode="auto">
          <a:xfrm>
            <a:off x="980500" y="1487277"/>
            <a:ext cx="7194015" cy="3701668"/>
          </a:xfrm>
          <a:prstGeom prst="rect">
            <a:avLst/>
          </a:prstGeom>
          <a:noFill/>
          <a:ln>
            <a:noFill/>
          </a:ln>
        </p:spPr>
      </p:pic>
    </p:spTree>
    <p:extLst>
      <p:ext uri="{BB962C8B-B14F-4D97-AF65-F5344CB8AC3E}">
        <p14:creationId xmlns:p14="http://schemas.microsoft.com/office/powerpoint/2010/main" val="11458804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827315" y="412750"/>
            <a:ext cx="8531225" cy="855663"/>
          </a:xfrm>
        </p:spPr>
        <p:txBody>
          <a:bodyPr/>
          <a:lstStyle/>
          <a:p>
            <a:r>
              <a:rPr lang="en-US" sz="2000" dirty="0">
                <a:latin typeface="Verdana" panose="020B0604030504040204" pitchFamily="34" charset="0"/>
                <a:ea typeface="Verdana" panose="020B0604030504040204" pitchFamily="34" charset="0"/>
                <a:cs typeface="Verdana" panose="020B0604030504040204" pitchFamily="34" charset="0"/>
              </a:rPr>
              <a:t>Summary</a:t>
            </a:r>
          </a:p>
        </p:txBody>
      </p:sp>
      <p:sp>
        <p:nvSpPr>
          <p:cNvPr id="4" name="Content Placeholder 3"/>
          <p:cNvSpPr>
            <a:spLocks noGrp="1"/>
          </p:cNvSpPr>
          <p:nvPr>
            <p:ph idx="4294967295"/>
          </p:nvPr>
        </p:nvSpPr>
        <p:spPr>
          <a:xfrm>
            <a:off x="957943" y="1553483"/>
            <a:ext cx="6888163" cy="4643438"/>
          </a:xfrm>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In this lesson, you have learnt</a:t>
            </a:r>
            <a:r>
              <a:rPr lang="en-US" dirty="0" smtClean="0">
                <a:latin typeface="Verdana" panose="020B0604030504040204" pitchFamily="34" charset="0"/>
                <a:ea typeface="Verdana" panose="020B0604030504040204" pitchFamily="34" charset="0"/>
                <a:cs typeface="Verdana" panose="020B0604030504040204" pitchFamily="34" charset="0"/>
              </a:rPr>
              <a:t>:</a:t>
            </a:r>
          </a:p>
          <a:p>
            <a:endParaRPr lang="en-US" sz="1600" dirty="0">
              <a:latin typeface="Verdana" panose="020B0604030504040204" pitchFamily="34" charset="0"/>
              <a:ea typeface="Verdana" panose="020B0604030504040204" pitchFamily="34" charset="0"/>
              <a:cs typeface="Verdana" panose="020B0604030504040204" pitchFamily="34" charset="0"/>
            </a:endParaRPr>
          </a:p>
          <a:p>
            <a:pPr lvl="1"/>
            <a:r>
              <a:rPr lang="en-US" sz="1600" dirty="0">
                <a:latin typeface="Verdana" panose="020B0604030504040204" pitchFamily="34" charset="0"/>
                <a:ea typeface="Verdana" panose="020B0604030504040204" pitchFamily="34" charset="0"/>
                <a:cs typeface="Verdana" panose="020B0604030504040204" pitchFamily="34" charset="0"/>
              </a:rPr>
              <a:t>Amazon Elastic Beanstalk</a:t>
            </a:r>
          </a:p>
          <a:p>
            <a:pPr lvl="1"/>
            <a:r>
              <a:rPr lang="en-US" sz="1600" dirty="0">
                <a:latin typeface="Verdana" panose="020B0604030504040204" pitchFamily="34" charset="0"/>
                <a:ea typeface="Verdana" panose="020B0604030504040204" pitchFamily="34" charset="0"/>
                <a:cs typeface="Verdana" panose="020B0604030504040204" pitchFamily="34" charset="0"/>
              </a:rPr>
              <a:t>AWS CloudFormation</a:t>
            </a:r>
          </a:p>
          <a:p>
            <a:pPr lvl="1"/>
            <a:r>
              <a:rPr lang="en-US" sz="1600" dirty="0">
                <a:latin typeface="Verdana" panose="020B0604030504040204" pitchFamily="34" charset="0"/>
                <a:ea typeface="Verdana" panose="020B0604030504040204" pitchFamily="34" charset="0"/>
                <a:cs typeface="Verdana" panose="020B0604030504040204" pitchFamily="34" charset="0"/>
              </a:rPr>
              <a:t>Amazon Cloudwatch</a:t>
            </a:r>
          </a:p>
          <a:p>
            <a:pPr lvl="1"/>
            <a:r>
              <a:rPr lang="en-US" sz="1600" dirty="0">
                <a:latin typeface="Verdana" panose="020B0604030504040204" pitchFamily="34" charset="0"/>
                <a:ea typeface="Verdana" panose="020B0604030504040204" pitchFamily="34" charset="0"/>
                <a:cs typeface="Verdana" panose="020B0604030504040204" pitchFamily="34" charset="0"/>
              </a:rPr>
              <a:t>Codebuild</a:t>
            </a:r>
          </a:p>
          <a:p>
            <a:pPr lvl="1"/>
            <a:r>
              <a:rPr lang="en-US" sz="1600" dirty="0">
                <a:latin typeface="Verdana" panose="020B0604030504040204" pitchFamily="34" charset="0"/>
                <a:ea typeface="Verdana" panose="020B0604030504040204" pitchFamily="34" charset="0"/>
                <a:cs typeface="Verdana" panose="020B0604030504040204" pitchFamily="34" charset="0"/>
              </a:rPr>
              <a:t>CodeDeploy</a:t>
            </a:r>
          </a:p>
          <a:p>
            <a:pPr marL="0"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612775" y="412750"/>
            <a:ext cx="8531225" cy="855663"/>
          </a:xfrm>
        </p:spPr>
        <p:txBody>
          <a:bodyPr/>
          <a:lstStyle/>
          <a:p>
            <a:r>
              <a:rPr lang="en-US" sz="2000" dirty="0">
                <a:latin typeface="Verdana" panose="020B0604030504040204" pitchFamily="34" charset="0"/>
                <a:ea typeface="Verdana" panose="020B0604030504040204" pitchFamily="34" charset="0"/>
                <a:cs typeface="Verdana" panose="020B0604030504040204" pitchFamily="34" charset="0"/>
              </a:rPr>
              <a:t>Review – Questions</a:t>
            </a:r>
          </a:p>
        </p:txBody>
      </p:sp>
      <p:sp>
        <p:nvSpPr>
          <p:cNvPr id="4" name="Content Placeholder 3"/>
          <p:cNvSpPr>
            <a:spLocks noGrp="1"/>
          </p:cNvSpPr>
          <p:nvPr>
            <p:ph idx="4294967295"/>
          </p:nvPr>
        </p:nvSpPr>
        <p:spPr>
          <a:xfrm>
            <a:off x="1175658" y="1524454"/>
            <a:ext cx="6888163" cy="4643438"/>
          </a:xfrm>
        </p:spPr>
        <p:txBody>
          <a:bodyPr/>
          <a:lstStyle/>
          <a:p>
            <a:r>
              <a:rPr lang="en-US" sz="1600" dirty="0">
                <a:latin typeface="Verdana" panose="020B0604030504040204" pitchFamily="34" charset="0"/>
                <a:ea typeface="Verdana" panose="020B0604030504040204" pitchFamily="34" charset="0"/>
                <a:cs typeface="Verdana" panose="020B0604030504040204" pitchFamily="34" charset="0"/>
              </a:rPr>
              <a:t>Question 1: ________________ is a monitoring service for AWS cloud resources and the applications you run on AWS.</a:t>
            </a:r>
          </a:p>
          <a:p>
            <a:endParaRPr lang="en-US" sz="1600" dirty="0">
              <a:latin typeface="Verdana" panose="020B0604030504040204" pitchFamily="34" charset="0"/>
              <a:ea typeface="Verdana" panose="020B0604030504040204" pitchFamily="34" charset="0"/>
              <a:cs typeface="Verdana" panose="020B0604030504040204" pitchFamily="34" charset="0"/>
            </a:endParaRPr>
          </a:p>
          <a:p>
            <a:endParaRPr lang="en-US" sz="1600" dirty="0">
              <a:latin typeface="Verdana" panose="020B0604030504040204" pitchFamily="34" charset="0"/>
              <a:ea typeface="Verdana" panose="020B0604030504040204" pitchFamily="34" charset="0"/>
              <a:cs typeface="Verdana" panose="020B0604030504040204" pitchFamily="34" charset="0"/>
            </a:endParaRPr>
          </a:p>
          <a:p>
            <a:r>
              <a:rPr lang="en-US" sz="1600" dirty="0">
                <a:latin typeface="Verdana" panose="020B0604030504040204" pitchFamily="34" charset="0"/>
                <a:ea typeface="Verdana" panose="020B0604030504040204" pitchFamily="34" charset="0"/>
                <a:cs typeface="Verdana" panose="020B0604030504040204" pitchFamily="34" charset="0"/>
              </a:rPr>
              <a:t>Question 2 : _____________ AWS  service provides a common language for user to describe and provision all the infrastructure resources in your cloud environment</a:t>
            </a:r>
            <a:r>
              <a:rPr lang="en-US" altLang="en-US" sz="1600" dirty="0">
                <a:latin typeface="Verdana" panose="020B0604030504040204" pitchFamily="34" charset="0"/>
                <a:ea typeface="Verdana" panose="020B0604030504040204" pitchFamily="34" charset="0"/>
                <a:cs typeface="Verdana" panose="020B0604030504040204" pitchFamily="34" charset="0"/>
              </a:rPr>
              <a:t>.</a:t>
            </a:r>
          </a:p>
          <a:p>
            <a:endParaRPr lang="en-US" sz="1600" dirty="0">
              <a:latin typeface="Verdana" panose="020B0604030504040204" pitchFamily="34" charset="0"/>
              <a:ea typeface="Verdana" panose="020B0604030504040204" pitchFamily="34" charset="0"/>
              <a:cs typeface="Verdana" panose="020B0604030504040204" pitchFamily="34" charset="0"/>
            </a:endParaRPr>
          </a:p>
          <a:p>
            <a:pPr marL="174625" lvl="1"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841828" y="412750"/>
            <a:ext cx="8531225" cy="855663"/>
          </a:xfrm>
        </p:spPr>
        <p:txBody>
          <a:bodyPr/>
          <a:lstStyle/>
          <a:p>
            <a:r>
              <a:rPr lang="en-US" sz="2000" dirty="0">
                <a:latin typeface="Verdana" panose="020B0604030504040204" pitchFamily="34" charset="0"/>
                <a:ea typeface="Verdana" panose="020B0604030504040204" pitchFamily="34" charset="0"/>
                <a:cs typeface="Verdana" panose="020B0604030504040204" pitchFamily="34" charset="0"/>
              </a:rPr>
              <a:t>Review – Questions</a:t>
            </a:r>
          </a:p>
        </p:txBody>
      </p:sp>
      <p:sp>
        <p:nvSpPr>
          <p:cNvPr id="4" name="Content Placeholder 3"/>
          <p:cNvSpPr>
            <a:spLocks noGrp="1"/>
          </p:cNvSpPr>
          <p:nvPr>
            <p:ph idx="4294967295"/>
          </p:nvPr>
        </p:nvSpPr>
        <p:spPr>
          <a:xfrm>
            <a:off x="957943" y="1495425"/>
            <a:ext cx="6888163" cy="4643438"/>
          </a:xfrm>
        </p:spPr>
        <p:txBody>
          <a:bodyPr/>
          <a:lstStyle/>
          <a:p>
            <a:pPr marL="174625" lvl="1"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a:p>
            <a:pPr>
              <a:defRPr/>
            </a:pPr>
            <a:r>
              <a:rPr lang="en-US" dirty="0">
                <a:latin typeface="Verdana" panose="020B0604030504040204" pitchFamily="34" charset="0"/>
                <a:ea typeface="Verdana" panose="020B0604030504040204" pitchFamily="34" charset="0"/>
                <a:cs typeface="Verdana" panose="020B0604030504040204" pitchFamily="34" charset="0"/>
              </a:rPr>
              <a:t>Question 3 : _______________AWS service Supports popular programming languages such as</a:t>
            </a:r>
            <a:r>
              <a:rPr lang="en-US" dirty="0">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Verdana" panose="020B0604030504040204" pitchFamily="34" charset="0"/>
              </a:rPr>
              <a:t> </a:t>
            </a: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Java, .NET, PHP, Node.js, Python and Ruby </a:t>
            </a:r>
          </a:p>
          <a:p>
            <a:pPr>
              <a:defRPr/>
            </a:pPr>
            <a:endParaRPr lang="en-US" dirty="0">
              <a:solidFill>
                <a:srgbClr val="FFC000"/>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Verdana" panose="020B0604030504040204" pitchFamily="34" charset="0"/>
            </a:endParaRPr>
          </a:p>
          <a:p>
            <a:pPr lvl="1"/>
            <a:endParaRPr lang="en-US" sz="1800" dirty="0">
              <a:latin typeface="Verdana" panose="020B0604030504040204" pitchFamily="34" charset="0"/>
              <a:ea typeface="Verdana" panose="020B0604030504040204" pitchFamily="34" charset="0"/>
              <a:cs typeface="Verdana" panose="020B0604030504040204" pitchFamily="34" charset="0"/>
            </a:endParaRPr>
          </a:p>
          <a:p>
            <a:pPr marL="174625" lvl="1" indent="0">
              <a:buNone/>
            </a:pPr>
            <a:endParaRPr lang="en-US" sz="1800" dirty="0">
              <a:latin typeface="Verdana" panose="020B0604030504040204" pitchFamily="34" charset="0"/>
              <a:ea typeface="Verdana" panose="020B0604030504040204" pitchFamily="34" charset="0"/>
              <a:cs typeface="Verdana" panose="020B0604030504040204" pitchFamily="34" charset="0"/>
            </a:endParaRPr>
          </a:p>
          <a:p>
            <a:pPr lvl="1"/>
            <a:r>
              <a:rPr lang="en-US" sz="1800" dirty="0">
                <a:latin typeface="Verdana" panose="020B0604030504040204" pitchFamily="34" charset="0"/>
                <a:ea typeface="Verdana" panose="020B0604030504040204" pitchFamily="34" charset="0"/>
                <a:cs typeface="Verdana" panose="020B0604030504040204" pitchFamily="34" charset="0"/>
              </a:rPr>
              <a:t>Question 4: Which  of the followings are not the AWS deployment and management service ?</a:t>
            </a:r>
          </a:p>
          <a:p>
            <a:pPr marL="174625" lvl="1" indent="0">
              <a:buNone/>
            </a:pPr>
            <a:r>
              <a:rPr lang="en-US" sz="1600" dirty="0" smtClean="0">
                <a:latin typeface="Verdana" panose="020B0604030504040204" pitchFamily="34" charset="0"/>
                <a:ea typeface="Verdana" panose="020B0604030504040204" pitchFamily="34" charset="0"/>
                <a:cs typeface="Verdana" panose="020B0604030504040204" pitchFamily="34" charset="0"/>
              </a:rPr>
              <a:t>	Option </a:t>
            </a:r>
            <a:r>
              <a:rPr lang="en-US" sz="1600" dirty="0">
                <a:latin typeface="Verdana" panose="020B0604030504040204" pitchFamily="34" charset="0"/>
                <a:ea typeface="Verdana" panose="020B0604030504040204" pitchFamily="34" charset="0"/>
                <a:cs typeface="Verdana" panose="020B0604030504040204" pitchFamily="34" charset="0"/>
              </a:rPr>
              <a:t>1 : Amazon EBS</a:t>
            </a:r>
          </a:p>
          <a:p>
            <a:pPr marL="174625" lvl="1" indent="0">
              <a:buNone/>
            </a:pPr>
            <a:r>
              <a:rPr lang="en-US" sz="1600" dirty="0" smtClean="0">
                <a:latin typeface="Verdana" panose="020B0604030504040204" pitchFamily="34" charset="0"/>
                <a:ea typeface="Verdana" panose="020B0604030504040204" pitchFamily="34" charset="0"/>
                <a:cs typeface="Verdana" panose="020B0604030504040204" pitchFamily="34" charset="0"/>
              </a:rPr>
              <a:t>	Option </a:t>
            </a:r>
            <a:r>
              <a:rPr lang="en-US" sz="1600" dirty="0">
                <a:latin typeface="Verdana" panose="020B0604030504040204" pitchFamily="34" charset="0"/>
                <a:ea typeface="Verdana" panose="020B0604030504040204" pitchFamily="34" charset="0"/>
                <a:cs typeface="Verdana" panose="020B0604030504040204" pitchFamily="34" charset="0"/>
              </a:rPr>
              <a:t>2 : Amazon CodeBuild</a:t>
            </a:r>
          </a:p>
          <a:p>
            <a:pPr marL="174625" lvl="1" indent="0">
              <a:buNone/>
            </a:pPr>
            <a:r>
              <a:rPr lang="en-US" sz="1600" dirty="0" smtClean="0">
                <a:latin typeface="Verdana" panose="020B0604030504040204" pitchFamily="34" charset="0"/>
                <a:ea typeface="Verdana" panose="020B0604030504040204" pitchFamily="34" charset="0"/>
                <a:cs typeface="Verdana" panose="020B0604030504040204" pitchFamily="34" charset="0"/>
              </a:rPr>
              <a:t>	Option </a:t>
            </a:r>
            <a:r>
              <a:rPr lang="en-US" sz="1600" dirty="0">
                <a:latin typeface="Verdana" panose="020B0604030504040204" pitchFamily="34" charset="0"/>
                <a:ea typeface="Verdana" panose="020B0604030504040204" pitchFamily="34" charset="0"/>
                <a:cs typeface="Verdana" panose="020B0604030504040204" pitchFamily="34" charset="0"/>
              </a:rPr>
              <a:t>3 : Amazon  Codedeploy</a:t>
            </a:r>
          </a:p>
          <a:p>
            <a:pPr marL="174625" lvl="1" indent="0">
              <a:buNone/>
            </a:pPr>
            <a:r>
              <a:rPr lang="en-US" sz="1600" dirty="0" smtClean="0">
                <a:latin typeface="Verdana" panose="020B0604030504040204" pitchFamily="34" charset="0"/>
                <a:ea typeface="Verdana" panose="020B0604030504040204" pitchFamily="34" charset="0"/>
                <a:cs typeface="Verdana" panose="020B0604030504040204" pitchFamily="34" charset="0"/>
              </a:rPr>
              <a:t>	Option </a:t>
            </a:r>
            <a:r>
              <a:rPr lang="en-US" sz="1600" dirty="0">
                <a:latin typeface="Verdana" panose="020B0604030504040204" pitchFamily="34" charset="0"/>
                <a:ea typeface="Verdana" panose="020B0604030504040204" pitchFamily="34" charset="0"/>
                <a:cs typeface="Verdana" panose="020B0604030504040204" pitchFamily="34" charset="0"/>
              </a:rPr>
              <a:t>4 : Amazon EC2</a:t>
            </a:r>
          </a:p>
          <a:p>
            <a:pPr lvl="1"/>
            <a:endParaRPr lang="en-US" sz="1600" dirty="0">
              <a:latin typeface="Verdana" panose="020B0604030504040204" pitchFamily="34" charset="0"/>
              <a:ea typeface="Verdana" panose="020B0604030504040204" pitchFamily="34" charset="0"/>
              <a:cs typeface="Verdana" panose="020B0604030504040204" pitchFamily="34" charset="0"/>
            </a:endParaRPr>
          </a:p>
          <a:p>
            <a:pPr lvl="1"/>
            <a:endParaRPr lang="en-US" sz="1600" dirty="0">
              <a:latin typeface="Verdana" panose="020B0604030504040204" pitchFamily="34" charset="0"/>
              <a:ea typeface="Verdana" panose="020B0604030504040204" pitchFamily="34" charset="0"/>
              <a:cs typeface="Verdana" panose="020B0604030504040204" pitchFamily="34" charset="0"/>
            </a:endParaRPr>
          </a:p>
          <a:p>
            <a:pPr lvl="1"/>
            <a:endParaRPr lang="en-US" sz="1600" dirty="0">
              <a:latin typeface="Verdana" panose="020B0604030504040204" pitchFamily="34" charset="0"/>
              <a:ea typeface="Verdana" panose="020B0604030504040204" pitchFamily="34" charset="0"/>
              <a:cs typeface="Verdana" panose="020B0604030504040204" pitchFamily="34" charset="0"/>
            </a:endParaRPr>
          </a:p>
          <a:p>
            <a:endParaRPr lang="en-US" sz="1600"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653143" y="321582"/>
            <a:ext cx="8229600" cy="804863"/>
          </a:xfrm>
        </p:spPr>
        <p:txBody>
          <a:bodyPr vert="horz" lIns="84406" tIns="42203" rIns="84406" bIns="42203" rtlCol="0" anchor="ctr">
            <a:noAutofit/>
          </a:bodyPr>
          <a:lstStyle/>
          <a:p>
            <a:r>
              <a:rPr lang="en-US" sz="2000" dirty="0"/>
              <a:t>7.1: Amazon Elastic Beanstalk</a:t>
            </a:r>
            <a:br>
              <a:rPr lang="en-US" sz="2000" dirty="0"/>
            </a:br>
            <a:r>
              <a:rPr lang="en-US" altLang="en-US" sz="2000" b="1" dirty="0"/>
              <a:t>Amazon </a:t>
            </a:r>
            <a:r>
              <a:rPr lang="en-US" sz="2000" dirty="0"/>
              <a:t>Development tool Service</a:t>
            </a:r>
            <a:endParaRPr lang="en-US" altLang="en-US" sz="2000" b="1" dirty="0"/>
          </a:p>
        </p:txBody>
      </p:sp>
      <p:sp>
        <p:nvSpPr>
          <p:cNvPr id="45059" name="Content Placeholder 2"/>
          <p:cNvSpPr>
            <a:spLocks noGrp="1"/>
          </p:cNvSpPr>
          <p:nvPr>
            <p:ph idx="4294967295"/>
          </p:nvPr>
        </p:nvSpPr>
        <p:spPr>
          <a:xfrm>
            <a:off x="682171" y="1439985"/>
            <a:ext cx="7597775" cy="4178300"/>
          </a:xfrm>
        </p:spPr>
        <p:txBody>
          <a:bodyPr/>
          <a:lstStyle/>
          <a:p>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The AWS Developer Tools is a set of services which is designed to enable developers and IT operations professionals to implement DevOps to rapidly and safely deliver software .</a:t>
            </a:r>
          </a:p>
          <a:p>
            <a:pPr marL="0" indent="0">
              <a:buNone/>
            </a:pPr>
            <a:endParaRPr lang="en-US" dirty="0" smtClean="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These services help to securely store and version control the application's source code and automatically build, test, and deploy the application to AWS or your on-premises environment.</a:t>
            </a:r>
            <a:r>
              <a:rPr lang="en-US" sz="2000" dirty="0">
                <a:latin typeface="Verdana" panose="020B0604030504040204" pitchFamily="34" charset="0"/>
                <a:ea typeface="Verdana" panose="020B0604030504040204" pitchFamily="34" charset="0"/>
                <a:cs typeface="Verdana" panose="020B0604030504040204" pitchFamily="34" charset="0"/>
              </a:rPr>
              <a:t> </a:t>
            </a:r>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lvl="1"/>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174625" lvl="1" indent="0">
              <a:buNone/>
            </a:pPr>
            <a:endParaRPr lang="en-US" sz="1446" dirty="0">
              <a:latin typeface="Verdana" panose="020B0604030504040204" pitchFamily="34" charset="0"/>
              <a:ea typeface="Verdana" panose="020B0604030504040204" pitchFamily="34" charset="0"/>
              <a:cs typeface="Verdana" panose="020B0604030504040204" pitchFamily="34" charset="0"/>
            </a:endParaRPr>
          </a:p>
        </p:txBody>
      </p:sp>
      <p:pic>
        <p:nvPicPr>
          <p:cNvPr id="4506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19955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479181" y="263525"/>
            <a:ext cx="8229600" cy="804863"/>
          </a:xfrm>
        </p:spPr>
        <p:txBody>
          <a:bodyPr vert="horz" lIns="84406" tIns="42203" rIns="84406" bIns="42203" rtlCol="0" anchor="ctr">
            <a:noAutofit/>
          </a:bodyPr>
          <a:lstStyle/>
          <a:p>
            <a:r>
              <a:rPr lang="en-US" sz="2000" dirty="0"/>
              <a:t>7.1: Amazon Elastic Beanstalk</a:t>
            </a:r>
            <a:br>
              <a:rPr lang="en-US" sz="2000" dirty="0"/>
            </a:br>
            <a:r>
              <a:rPr lang="en-US" altLang="en-US" sz="2000" b="1" dirty="0"/>
              <a:t>Amazon </a:t>
            </a:r>
            <a:r>
              <a:rPr lang="en-US" sz="2000" dirty="0"/>
              <a:t>Development an management tool Service</a:t>
            </a:r>
            <a:endParaRPr lang="en-US" altLang="en-US" sz="2000" b="1" dirty="0"/>
          </a:p>
        </p:txBody>
      </p:sp>
      <p:pic>
        <p:nvPicPr>
          <p:cNvPr id="6" name="Content Placeholder 5" descr="Image result for aws development tools"/>
          <p:cNvPicPr>
            <a:picLocks noGrp="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0" y="1692275"/>
            <a:ext cx="7937500" cy="3662363"/>
          </a:xfrm>
          <a:prstGeom prst="rect">
            <a:avLst/>
          </a:prstGeom>
          <a:noFill/>
          <a:ln>
            <a:noFill/>
          </a:ln>
        </p:spPr>
      </p:pic>
      <p:pic>
        <p:nvPicPr>
          <p:cNvPr id="4506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9626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682171" y="263525"/>
            <a:ext cx="8229600" cy="804863"/>
          </a:xfrm>
        </p:spPr>
        <p:txBody>
          <a:bodyPr vert="horz" lIns="84406" tIns="42203" rIns="84406" bIns="42203" rtlCol="0" anchor="ctr">
            <a:noAutofit/>
          </a:bodyPr>
          <a:lstStyle/>
          <a:p>
            <a:r>
              <a:rPr lang="en-US" sz="2000" dirty="0"/>
              <a:t>7.1: Amazon Elastic Beanstalk</a:t>
            </a:r>
            <a:br>
              <a:rPr lang="en-US" sz="2000" dirty="0"/>
            </a:br>
            <a:r>
              <a:rPr lang="en-US" altLang="en-US" sz="2000" b="1" dirty="0"/>
              <a:t>Amazon </a:t>
            </a:r>
            <a:r>
              <a:rPr lang="en-US" sz="2000" dirty="0"/>
              <a:t>Development tool Service</a:t>
            </a:r>
            <a:endParaRPr lang="en-US" altLang="en-US" sz="2000" b="1" dirty="0"/>
          </a:p>
        </p:txBody>
      </p:sp>
      <p:pic>
        <p:nvPicPr>
          <p:cNvPr id="9" name="Content Placeholder 8" descr="Image result for aws management service"/>
          <p:cNvPicPr>
            <a:picLocks noGrp="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989693" y="1916793"/>
            <a:ext cx="6775450" cy="3249613"/>
          </a:xfrm>
          <a:prstGeom prst="rect">
            <a:avLst/>
          </a:prstGeom>
          <a:noFill/>
          <a:ln>
            <a:noFill/>
          </a:ln>
        </p:spPr>
      </p:pic>
      <p:pic>
        <p:nvPicPr>
          <p:cNvPr id="4506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478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479181" y="263525"/>
            <a:ext cx="8229600" cy="804863"/>
          </a:xfrm>
        </p:spPr>
        <p:txBody>
          <a:bodyPr vert="horz" lIns="84406" tIns="42203" rIns="84406" bIns="42203" rtlCol="0" anchor="ctr">
            <a:noAutofit/>
          </a:bodyPr>
          <a:lstStyle/>
          <a:p>
            <a:r>
              <a:rPr lang="en-US" sz="2000" dirty="0"/>
              <a:t>7.1: Amazon Elastic Beanstalk</a:t>
            </a:r>
            <a:br>
              <a:rPr lang="en-US" sz="2000" dirty="0"/>
            </a:br>
            <a:r>
              <a:rPr lang="en-US" altLang="en-US" sz="2000" b="1" dirty="0"/>
              <a:t>Amazon </a:t>
            </a:r>
            <a:r>
              <a:rPr lang="en-US" sz="2000" dirty="0"/>
              <a:t>Elastic Beanstalk</a:t>
            </a:r>
            <a:endParaRPr lang="en-US" altLang="en-US" sz="2000" b="1" dirty="0"/>
          </a:p>
        </p:txBody>
      </p:sp>
      <p:sp>
        <p:nvSpPr>
          <p:cNvPr id="45059" name="Content Placeholder 2"/>
          <p:cNvSpPr>
            <a:spLocks noGrp="1"/>
          </p:cNvSpPr>
          <p:nvPr>
            <p:ph idx="4294967295"/>
          </p:nvPr>
        </p:nvSpPr>
        <p:spPr>
          <a:xfrm>
            <a:off x="856343" y="1439985"/>
            <a:ext cx="7597775" cy="4178300"/>
          </a:xfrm>
        </p:spPr>
        <p:txBody>
          <a:bodyPr/>
          <a:lstStyle/>
          <a:p>
            <a:pPr>
              <a:defRPr/>
            </a:pPr>
            <a:r>
              <a:rPr lang="en-US" dirty="0">
                <a:latin typeface="Verdana" panose="020B0604030504040204" pitchFamily="34" charset="0"/>
                <a:ea typeface="Verdana" panose="020B0604030504040204" pitchFamily="34" charset="0"/>
                <a:cs typeface="Verdana" panose="020B0604030504040204" pitchFamily="34" charset="0"/>
              </a:rPr>
              <a:t>AWS Elastic Beanstalk is an easy-to-use service for deploying and scaling web applications and services .</a:t>
            </a:r>
          </a:p>
          <a:p>
            <a:pPr>
              <a:defRPr/>
            </a:pPr>
            <a:endParaRPr lang="en-US" dirty="0">
              <a:latin typeface="Verdana" panose="020B0604030504040204" pitchFamily="34" charset="0"/>
              <a:ea typeface="Verdana" panose="020B0604030504040204" pitchFamily="34" charset="0"/>
              <a:cs typeface="Verdana" panose="020B0604030504040204" pitchFamily="34" charset="0"/>
            </a:endParaRPr>
          </a:p>
          <a:p>
            <a:pPr>
              <a:defRPr/>
            </a:pPr>
            <a:r>
              <a:rPr lang="en-US" dirty="0">
                <a:latin typeface="Verdana" panose="020B0604030504040204" pitchFamily="34" charset="0"/>
                <a:ea typeface="Verdana" panose="020B0604030504040204" pitchFamily="34" charset="0"/>
                <a:cs typeface="Verdana" panose="020B0604030504040204" pitchFamily="34" charset="0"/>
              </a:rPr>
              <a:t>With Elastic Beanstalk , one can easily deploy ,monitor and scale an application quickly and easily.</a:t>
            </a:r>
          </a:p>
          <a:p>
            <a:pPr>
              <a:defRPr/>
            </a:pPr>
            <a:endParaRPr lang="en-US" dirty="0">
              <a:latin typeface="Verdana" panose="020B0604030504040204" pitchFamily="34" charset="0"/>
              <a:ea typeface="Verdana" panose="020B0604030504040204" pitchFamily="34" charset="0"/>
              <a:cs typeface="Verdana" panose="020B0604030504040204" pitchFamily="34" charset="0"/>
            </a:endParaRPr>
          </a:p>
          <a:p>
            <a:pPr>
              <a:defRPr/>
            </a:pPr>
            <a:r>
              <a:rPr lang="en-US" dirty="0">
                <a:latin typeface="Verdana" panose="020B0604030504040204" pitchFamily="34" charset="0"/>
                <a:ea typeface="Verdana" panose="020B0604030504040204" pitchFamily="34" charset="0"/>
                <a:cs typeface="Verdana" panose="020B0604030504040204" pitchFamily="34" charset="0"/>
              </a:rPr>
              <a:t>Supports popular programming languages such as</a:t>
            </a:r>
            <a:r>
              <a:rPr lang="en-US" dirty="0">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Verdana" panose="020B0604030504040204" pitchFamily="34" charset="0"/>
              </a:rPr>
              <a:t> </a:t>
            </a:r>
            <a:r>
              <a:rPr lang="en-US" dirty="0">
                <a:solidFill>
                  <a:srgbClr val="FFC000"/>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Verdana" panose="020B0604030504040204" pitchFamily="34" charset="0"/>
              </a:rPr>
              <a:t>Java, .NET, PHP, Node.js, Python and Ruby </a:t>
            </a:r>
          </a:p>
          <a:p>
            <a:pPr>
              <a:defRPr/>
            </a:pPr>
            <a:endParaRPr lang="en-US" dirty="0">
              <a:solidFill>
                <a:srgbClr val="FFC000"/>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Verdana" panose="020B0604030504040204" pitchFamily="34" charset="0"/>
            </a:endParaRPr>
          </a:p>
          <a:p>
            <a:pPr>
              <a:defRPr/>
            </a:pPr>
            <a:r>
              <a:rPr lang="en-US" dirty="0">
                <a:latin typeface="Verdana" panose="020B0604030504040204" pitchFamily="34" charset="0"/>
                <a:ea typeface="Verdana" panose="020B0604030504040204" pitchFamily="34" charset="0"/>
                <a:cs typeface="Verdana" panose="020B0604030504040204" pitchFamily="34" charset="0"/>
              </a:rPr>
              <a:t>With AWS Elastic Beanstalk, you can </a:t>
            </a:r>
            <a:r>
              <a:rPr lang="en-US" u="sng" dirty="0">
                <a:latin typeface="Verdana" panose="020B0604030504040204" pitchFamily="34" charset="0"/>
                <a:ea typeface="Verdana" panose="020B0604030504040204" pitchFamily="34" charset="0"/>
                <a:cs typeface="Verdana" panose="020B0604030504040204" pitchFamily="34" charset="0"/>
              </a:rPr>
              <a:t>focus on the code</a:t>
            </a:r>
            <a:r>
              <a:rPr lang="en-US" dirty="0">
                <a:latin typeface="Verdana" panose="020B0604030504040204" pitchFamily="34" charset="0"/>
                <a:ea typeface="Verdana" panose="020B0604030504040204" pitchFamily="34" charset="0"/>
                <a:cs typeface="Verdana" panose="020B0604030504040204" pitchFamily="34" charset="0"/>
              </a:rPr>
              <a:t> and let the service manage the rest.</a:t>
            </a:r>
          </a:p>
          <a:p>
            <a:pPr marL="0" indent="0">
              <a:buNone/>
            </a:pPr>
            <a:endParaRPr lang="en-US" altLang="en-US" sz="1600" dirty="0">
              <a:latin typeface="Verdana" panose="020B0604030504040204" pitchFamily="34" charset="0"/>
              <a:ea typeface="Verdana" panose="020B0604030504040204" pitchFamily="34" charset="0"/>
              <a:cs typeface="Verdana" panose="020B0604030504040204" pitchFamily="34" charset="0"/>
            </a:endParaRPr>
          </a:p>
        </p:txBody>
      </p:sp>
      <p:pic>
        <p:nvPicPr>
          <p:cNvPr id="4506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1664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348343" y="263525"/>
            <a:ext cx="8229600" cy="804863"/>
          </a:xfrm>
        </p:spPr>
        <p:txBody>
          <a:bodyPr vert="horz" lIns="84406" tIns="42203" rIns="84406" bIns="42203" rtlCol="0" anchor="ctr">
            <a:noAutofit/>
          </a:bodyPr>
          <a:lstStyle/>
          <a:p>
            <a:r>
              <a:rPr lang="en-US" sz="2000" dirty="0"/>
              <a:t>7.1: Amazon Elastic Beanstalk</a:t>
            </a:r>
            <a:br>
              <a:rPr lang="en-US" sz="2000" dirty="0"/>
            </a:br>
            <a:r>
              <a:rPr lang="en-US" altLang="en-US" sz="2000" b="1" dirty="0"/>
              <a:t>Amazon </a:t>
            </a:r>
            <a:r>
              <a:rPr lang="en-US" sz="2000" dirty="0"/>
              <a:t>Elastic Beanstalk</a:t>
            </a:r>
            <a:endParaRPr lang="en-US" altLang="en-US" sz="2000" b="1" dirty="0"/>
          </a:p>
        </p:txBody>
      </p:sp>
      <p:sp>
        <p:nvSpPr>
          <p:cNvPr id="45059" name="Content Placeholder 2"/>
          <p:cNvSpPr>
            <a:spLocks noGrp="1"/>
          </p:cNvSpPr>
          <p:nvPr>
            <p:ph idx="4294967295"/>
          </p:nvPr>
        </p:nvSpPr>
        <p:spPr>
          <a:xfrm>
            <a:off x="479181" y="1439985"/>
            <a:ext cx="7597775" cy="4178300"/>
          </a:xfrm>
        </p:spPr>
        <p:txBody>
          <a:bodyPr>
            <a:normAutofit/>
          </a:bodyPr>
          <a:lstStyle/>
          <a:p>
            <a:pPr>
              <a:defRPr/>
            </a:pPr>
            <a:r>
              <a:rPr lang="en-US" dirty="0">
                <a:latin typeface="Verdana" panose="020B0604030504040204" pitchFamily="34" charset="0"/>
                <a:ea typeface="Verdana" panose="020B0604030504040204" pitchFamily="34" charset="0"/>
                <a:cs typeface="Verdana" panose="020B0604030504040204" pitchFamily="34" charset="0"/>
              </a:rPr>
              <a:t>With Elastic Beanstalk, any one retain full control over the AWS resources powering your application. </a:t>
            </a:r>
          </a:p>
          <a:p>
            <a:pPr>
              <a:defRPr/>
            </a:pPr>
            <a:endParaRPr lang="en-US" dirty="0">
              <a:latin typeface="Verdana" panose="020B0604030504040204" pitchFamily="34" charset="0"/>
              <a:ea typeface="Verdana" panose="020B0604030504040204" pitchFamily="34" charset="0"/>
              <a:cs typeface="Verdana" panose="020B0604030504040204" pitchFamily="34" charset="0"/>
            </a:endParaRPr>
          </a:p>
          <a:p>
            <a:pPr>
              <a:defRPr/>
            </a:pPr>
            <a:r>
              <a:rPr lang="en-US" dirty="0">
                <a:latin typeface="Verdana" panose="020B0604030504040204" pitchFamily="34" charset="0"/>
                <a:ea typeface="Verdana" panose="020B0604030504040204" pitchFamily="34" charset="0"/>
                <a:cs typeface="Verdana" panose="020B0604030504040204" pitchFamily="34" charset="0"/>
              </a:rPr>
              <a:t>To ensure easy portability of your application, Elastic Beanstalk is built using familiar application/web servers such as Apache HTTP Server, Apache Tomcat .</a:t>
            </a:r>
          </a:p>
          <a:p>
            <a:pPr>
              <a:defRPr/>
            </a:pPr>
            <a:endParaRPr lang="en-US" dirty="0">
              <a:latin typeface="Verdana" panose="020B0604030504040204" pitchFamily="34" charset="0"/>
              <a:ea typeface="Verdana" panose="020B0604030504040204" pitchFamily="34" charset="0"/>
              <a:cs typeface="Verdana" panose="020B0604030504040204" pitchFamily="34" charset="0"/>
            </a:endParaRPr>
          </a:p>
          <a:p>
            <a:pPr>
              <a:defRPr/>
            </a:pPr>
            <a:r>
              <a:rPr lang="en-US" dirty="0">
                <a:latin typeface="Verdana" panose="020B0604030504040204" pitchFamily="34" charset="0"/>
                <a:ea typeface="Verdana" panose="020B0604030504040204" pitchFamily="34" charset="0"/>
                <a:cs typeface="Verdana" panose="020B0604030504040204" pitchFamily="34" charset="0"/>
              </a:rPr>
              <a:t>Elastic Beanstalk does not restrict your choice of persistent storage and database service options. </a:t>
            </a:r>
          </a:p>
          <a:p>
            <a:pPr>
              <a:defRPr/>
            </a:pPr>
            <a:endParaRPr lang="en-US" dirty="0">
              <a:latin typeface="Verdana" panose="020B0604030504040204" pitchFamily="34" charset="0"/>
              <a:ea typeface="Verdana" panose="020B0604030504040204" pitchFamily="34" charset="0"/>
              <a:cs typeface="Verdana" panose="020B0604030504040204" pitchFamily="34" charset="0"/>
            </a:endParaRPr>
          </a:p>
          <a:p>
            <a:pPr>
              <a:defRPr/>
            </a:pPr>
            <a:r>
              <a:rPr lang="en-US" dirty="0">
                <a:latin typeface="Verdana" panose="020B0604030504040204" pitchFamily="34" charset="0"/>
                <a:ea typeface="Verdana" panose="020B0604030504040204" pitchFamily="34" charset="0"/>
                <a:cs typeface="Verdana" panose="020B0604030504040204" pitchFamily="34" charset="0"/>
              </a:rPr>
              <a:t>No additional cost for Elastic Beanstalk , pay only for the underlying AWS resources that your application consumes.</a:t>
            </a:r>
          </a:p>
        </p:txBody>
      </p:sp>
      <p:pic>
        <p:nvPicPr>
          <p:cNvPr id="4506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5443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856342" y="319314"/>
            <a:ext cx="7373257" cy="749074"/>
          </a:xfrm>
        </p:spPr>
        <p:txBody>
          <a:bodyPr vert="horz" lIns="84406" tIns="42203" rIns="84406" bIns="42203" rtlCol="0" anchor="ctr">
            <a:noAutofit/>
          </a:bodyPr>
          <a:lstStyle/>
          <a:p>
            <a:r>
              <a:rPr lang="en-US" sz="2000" dirty="0"/>
              <a:t>7.1: Amazon Elastic Beanstalk</a:t>
            </a:r>
            <a:br>
              <a:rPr lang="en-US" sz="2000" dirty="0"/>
            </a:br>
            <a:r>
              <a:rPr lang="en-US" altLang="en-US" sz="2000" b="1" dirty="0"/>
              <a:t>Amazon </a:t>
            </a:r>
            <a:r>
              <a:rPr lang="en-US" sz="2000" dirty="0"/>
              <a:t>Elastic Beanstalk</a:t>
            </a:r>
            <a:endParaRPr lang="en-US" altLang="en-US" sz="2000" b="1" dirty="0"/>
          </a:p>
        </p:txBody>
      </p:sp>
      <p:pic>
        <p:nvPicPr>
          <p:cNvPr id="7" name="Content Placeholder 6" descr="Related image"/>
          <p:cNvPicPr>
            <a:picLocks noGrp="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696685" y="1312863"/>
            <a:ext cx="7429500" cy="4178300"/>
          </a:xfrm>
          <a:prstGeom prst="rect">
            <a:avLst/>
          </a:prstGeom>
          <a:noFill/>
          <a:ln>
            <a:noFill/>
          </a:ln>
        </p:spPr>
      </p:pic>
      <p:pic>
        <p:nvPicPr>
          <p:cNvPr id="4506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14114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769257" y="307068"/>
            <a:ext cx="8229600" cy="804863"/>
          </a:xfrm>
        </p:spPr>
        <p:txBody>
          <a:bodyPr vert="horz" lIns="84406" tIns="42203" rIns="84406" bIns="42203" rtlCol="0" anchor="ctr">
            <a:noAutofit/>
          </a:bodyPr>
          <a:lstStyle/>
          <a:p>
            <a:r>
              <a:rPr lang="en-US" sz="2000" dirty="0"/>
              <a:t>7.1: Amazon Elastic Beanstalk</a:t>
            </a:r>
            <a:br>
              <a:rPr lang="en-US" sz="2000" dirty="0"/>
            </a:br>
            <a:r>
              <a:rPr lang="en-US" sz="2000" dirty="0"/>
              <a:t>Elastic Beanstalk - Workflow</a:t>
            </a:r>
            <a:endParaRPr lang="en-US" altLang="en-US" sz="2000" b="1" dirty="0"/>
          </a:p>
        </p:txBody>
      </p:sp>
      <p:pic>
        <p:nvPicPr>
          <p:cNvPr id="4506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descr="&#10;        AWS Elastic Beanstalk Flow&#10;      "/>
          <p:cNvPicPr/>
          <p:nvPr/>
        </p:nvPicPr>
        <p:blipFill>
          <a:blip r:embed="rId4">
            <a:extLst>
              <a:ext uri="{28A0092B-C50C-407E-A947-70E740481C1C}">
                <a14:useLocalDpi xmlns:a14="http://schemas.microsoft.com/office/drawing/2010/main" val="0"/>
              </a:ext>
            </a:extLst>
          </a:blip>
          <a:srcRect/>
          <a:stretch>
            <a:fillRect/>
          </a:stretch>
        </p:blipFill>
        <p:spPr bwMode="auto">
          <a:xfrm>
            <a:off x="1145753" y="2038120"/>
            <a:ext cx="7094863" cy="3249975"/>
          </a:xfrm>
          <a:prstGeom prst="rect">
            <a:avLst/>
          </a:prstGeom>
          <a:noFill/>
          <a:ln>
            <a:noFill/>
          </a:ln>
        </p:spPr>
      </p:pic>
    </p:spTree>
    <p:extLst>
      <p:ext uri="{BB962C8B-B14F-4D97-AF65-F5344CB8AC3E}">
        <p14:creationId xmlns:p14="http://schemas.microsoft.com/office/powerpoint/2010/main" val="14268805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Category xmlns="f9b258c7-9c72-463b-80f6-91d061ebb25d">Module Artifact</Category>
    <Material_x0020_Type xmlns="f9b258c7-9c72-463b-80f6-91d061ebb25d">Class book</Material_x0020_Type>
    <_Version xmlns="http://schemas.microsoft.com/sharepoint/v3/fields" xsi:nil="true"/>
    <_DCDateModified xmlns="http://schemas.microsoft.com/sharepoint/v3/fields" xsi:nil="true"/>
    <Level xmlns="f9b258c7-9c72-463b-80f6-91d061ebb25d">L1</Leve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9E9795A-17A5-4D6F-9E96-77B377DE0F1A}"/>
</file>

<file path=customXml/itemProps2.xml><?xml version="1.0" encoding="utf-8"?>
<ds:datastoreItem xmlns:ds="http://schemas.openxmlformats.org/officeDocument/2006/customXml" ds:itemID="{7C1830C8-F522-4AF4-83DD-915E4EE23EB4}"/>
</file>

<file path=customXml/itemProps3.xml><?xml version="1.0" encoding="utf-8"?>
<ds:datastoreItem xmlns:ds="http://schemas.openxmlformats.org/officeDocument/2006/customXml" ds:itemID="{1B673CDC-8BE6-4391-ABD9-A817C61AB8C9}"/>
</file>

<file path=docProps/app.xml><?xml version="1.0" encoding="utf-8"?>
<Properties xmlns="http://schemas.openxmlformats.org/officeDocument/2006/extended-properties" xmlns:vt="http://schemas.openxmlformats.org/officeDocument/2006/docPropsVTypes">
  <Template/>
  <TotalTime>20475</TotalTime>
  <Words>1956</Words>
  <Application>Microsoft Office PowerPoint</Application>
  <PresentationFormat>On-screen Show (4:3)</PresentationFormat>
  <Paragraphs>265</Paragraphs>
  <Slides>28</Slides>
  <Notes>28</Notes>
  <HiddenSlides>0</HiddenSlides>
  <MMClips>0</MMClips>
  <ScaleCrop>false</ScaleCrop>
  <HeadingPairs>
    <vt:vector size="8" baseType="variant">
      <vt:variant>
        <vt:lpstr>Fonts Used</vt:lpstr>
      </vt:variant>
      <vt:variant>
        <vt:i4>8</vt:i4>
      </vt:variant>
      <vt:variant>
        <vt:lpstr>Theme</vt:lpstr>
      </vt:variant>
      <vt:variant>
        <vt:i4>5</vt:i4>
      </vt:variant>
      <vt:variant>
        <vt:lpstr>Embedded OLE Servers</vt:lpstr>
      </vt:variant>
      <vt:variant>
        <vt:i4>1</vt:i4>
      </vt:variant>
      <vt:variant>
        <vt:lpstr>Slide Titles</vt:lpstr>
      </vt:variant>
      <vt:variant>
        <vt:i4>28</vt:i4>
      </vt:variant>
    </vt:vector>
  </HeadingPairs>
  <TitlesOfParts>
    <vt:vector size="42" baseType="lpstr">
      <vt:lpstr>Arial</vt:lpstr>
      <vt:lpstr>Calibri</vt:lpstr>
      <vt:lpstr>Helvetica Light</vt:lpstr>
      <vt:lpstr>Georgia</vt:lpstr>
      <vt:lpstr>Wingdings</vt:lpstr>
      <vt:lpstr>Candara</vt:lpstr>
      <vt:lpstr>ＭＳ Ｐゴシック</vt:lpstr>
      <vt:lpstr>Verdana</vt:lpstr>
      <vt:lpstr>2_Corporate Presentation Template (4x3 - Normal)</vt:lpstr>
      <vt:lpstr>Capgemini 2017_Cover slides</vt:lpstr>
      <vt:lpstr>Section slides</vt:lpstr>
      <vt:lpstr>Content Layouts</vt:lpstr>
      <vt:lpstr>Content and Image Layouts</vt:lpstr>
      <vt:lpstr>think-cell Slide</vt:lpstr>
      <vt:lpstr>AWS Deployment &amp; Management Services </vt:lpstr>
      <vt:lpstr>Lesson Objectives</vt:lpstr>
      <vt:lpstr>7.1: Amazon Elastic Beanstalk Amazon Development tool Service</vt:lpstr>
      <vt:lpstr>7.1: Amazon Elastic Beanstalk Amazon Development an management tool Service</vt:lpstr>
      <vt:lpstr>7.1: Amazon Elastic Beanstalk Amazon Development tool Service</vt:lpstr>
      <vt:lpstr>7.1: Amazon Elastic Beanstalk Amazon Elastic Beanstalk</vt:lpstr>
      <vt:lpstr>7.1: Amazon Elastic Beanstalk Amazon Elastic Beanstalk</vt:lpstr>
      <vt:lpstr>7.1: Amazon Elastic Beanstalk Amazon Elastic Beanstalk</vt:lpstr>
      <vt:lpstr>7.1: Amazon Elastic Beanstalk Elastic Beanstalk - Workflow</vt:lpstr>
      <vt:lpstr>7.2: AWS CloudFormation AWS CloudFormation</vt:lpstr>
      <vt:lpstr>7.2: AWS CloudFormation AWS CloudFormation Workflow</vt:lpstr>
      <vt:lpstr>7.2: AWS CloudFormation AWS CloudFormation workflow</vt:lpstr>
      <vt:lpstr>7.2: AWS CloudFormation AWS CloudFormation workflow</vt:lpstr>
      <vt:lpstr>7.3: AWS Cloudwatch Amazon Cloudwatch  </vt:lpstr>
      <vt:lpstr>7.3: AWS Cloudwatch Amazon Cloudwatch  </vt:lpstr>
      <vt:lpstr>7.3: AWS Cloudwatch Amazon Cloudwatch - Benefits  </vt:lpstr>
      <vt:lpstr>7.3: AWS Cloudwatch Amazon Cloudwatch - Benefits  </vt:lpstr>
      <vt:lpstr>7.3: AWS Cloudwatch Amazon Cloudwatch</vt:lpstr>
      <vt:lpstr>7.3: AWS Cloudwatch Demo</vt:lpstr>
      <vt:lpstr>7.3: AWS Cloudwatch Demo</vt:lpstr>
      <vt:lpstr>7.4: AWS CodeBuild Amazon CodeBuild</vt:lpstr>
      <vt:lpstr>7.4: AWS CodeBuild Amazon CodeBuild - Benefits</vt:lpstr>
      <vt:lpstr>7.5: AWS CodeDeploy Amazon CodeDeploy</vt:lpstr>
      <vt:lpstr>7.5: AWS CodeDeploy Amazon CodeDeploy - Benefits</vt:lpstr>
      <vt:lpstr>7.5: AWS CodeDeploy AWS Codedeploy</vt:lpstr>
      <vt:lpstr>Summary</vt:lpstr>
      <vt:lpstr>Review – Questions</vt:lpstr>
      <vt:lpstr>Review – Questions</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Deployment and Management Service</dc:title>
  <dc:creator>iGATE</dc:creator>
  <cp:lastModifiedBy>shankar</cp:lastModifiedBy>
  <cp:revision>514</cp:revision>
  <dcterms:created xsi:type="dcterms:W3CDTF">2012-05-18T02:59:15Z</dcterms:created>
  <dcterms:modified xsi:type="dcterms:W3CDTF">2018-06-14T09:37:37Z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0x010100A0AE62D972F90F4BABD1137CCFB20CA1</vt:lpwstr>
  </property>
  <property fmtid="{D5CDD505-2E9C-101B-9397-08002B2CF9AE}" pid="4" name="_SourceUrl">
    <vt:lpwstr/>
  </property>
</Properties>
</file>